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Times New Roman Bold" charset="1" panose="02020803070505020304"/>
      <p:regular r:id="rId30"/>
    </p:embeddedFont>
    <p:embeddedFont>
      <p:font typeface="Cambria Bold" charset="1" panose="02040803050406030204"/>
      <p:regular r:id="rId31"/>
    </p:embeddedFont>
    <p:embeddedFont>
      <p:font typeface="Cambria" charset="1" panose="02040503050406030204"/>
      <p:regular r:id="rId32"/>
    </p:embeddedFont>
    <p:embeddedFont>
      <p:font typeface="Times New Roman" charset="1" panose="02020603050405020304"/>
      <p:regular r:id="rId33"/>
    </p:embeddedFont>
    <p:embeddedFont>
      <p:font typeface="Times New Roman Italics" charset="1" panose="02020503050405090304"/>
      <p:regular r:id="rId34"/>
    </p:embeddedFont>
    <p:embeddedFont>
      <p:font typeface="Apricot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34.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3.fntdata"/><Relationship Id="rId7" Type="http://schemas.openxmlformats.org/officeDocument/2006/relationships/slide" Target="slides/slide2.xml"/><Relationship Id="rId38"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notesSlide" Target="notesSlides/notesSlide1.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2.fntdata"/><Relationship Id="rId6" Type="http://schemas.openxmlformats.org/officeDocument/2006/relationships/slide" Target="slides/slide1.xml"/><Relationship Id="rId37" Type="http://schemas.openxmlformats.org/officeDocument/2006/relationships/customXml" Target="../customXml/item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2.xml"/><Relationship Id="rId5" Type="http://schemas.openxmlformats.org/officeDocument/2006/relationships/tableStyles" Target="tableStyles.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0.fntdata"/><Relationship Id="rId35" Type="http://schemas.openxmlformats.org/officeDocument/2006/relationships/font" Target="fonts/font35.fntdata"/><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viewProps" Target="viewProps.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2" Target="../media/image1.png" Type="http://schemas.openxmlformats.org/officeDocument/2006/relationships/image"/><Relationship Id="rId3" Target="../media/image6.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5.svg" Type="http://schemas.openxmlformats.org/officeDocument/2006/relationships/image"/><Relationship Id="rId7" Target="../media/image16.jpeg" Type="http://schemas.openxmlformats.org/officeDocument/2006/relationships/image"/><Relationship Id="rId8" Target="../media/image17.png" Type="http://schemas.openxmlformats.org/officeDocument/2006/relationships/image"/><Relationship Id="rId9"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jpe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embeddings/oleObject1.bin" Type="http://schemas.openxmlformats.org/officeDocument/2006/relationships/oleObject"/><Relationship Id="rId4" Target="../media/image2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embeddings/oleObject2.bin" Type="http://schemas.openxmlformats.org/officeDocument/2006/relationships/oleObject"/><Relationship Id="rId4"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5.svg" Type="http://schemas.openxmlformats.org/officeDocument/2006/relationships/image"/><Relationship Id="rId6"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1.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5.svg" Type="http://schemas.openxmlformats.org/officeDocument/2006/relationships/image"/><Relationship Id="rId7"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jpeg" Type="http://schemas.openxmlformats.org/officeDocument/2006/relationships/image"/><Relationship Id="rId7" Target="../media/image10.png" Type="http://schemas.openxmlformats.org/officeDocument/2006/relationships/image"/><Relationship Id="rId8"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2.jpeg" Type="http://schemas.openxmlformats.org/officeDocument/2006/relationships/image"/><Relationship Id="rId6" Target="../media/image2.png" Type="http://schemas.openxmlformats.org/officeDocument/2006/relationships/image"/><Relationship Id="rId7" Target="../media/image13.jpe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FFFF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321944" y="9559957"/>
            <a:ext cx="19858792" cy="735463"/>
            <a:chOff x="0" y="0"/>
            <a:chExt cx="26478389" cy="980618"/>
          </a:xfrm>
        </p:grpSpPr>
        <p:sp>
          <p:nvSpPr>
            <p:cNvPr name="Freeform 3" id="3"/>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A6A6A6"/>
            </a:solidFill>
            <a:ln w="12700">
              <a:solidFill>
                <a:srgbClr val="000000"/>
              </a:solidFill>
            </a:ln>
          </p:spPr>
        </p:sp>
      </p:grpSp>
      <p:sp>
        <p:nvSpPr>
          <p:cNvPr name="Freeform 4" id="4"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3"/>
            <a:stretch>
              <a:fillRect l="0" t="-929440" r="-256844" b="0"/>
            </a:stretch>
          </a:blipFill>
        </p:spPr>
      </p:sp>
      <p:sp>
        <p:nvSpPr>
          <p:cNvPr name="Freeform 5" id="5"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3"/>
            <a:stretch>
              <a:fillRect l="0" t="-929440" r="-256844" b="0"/>
            </a:stretch>
          </a:blipFill>
        </p:spPr>
      </p:sp>
      <p:grpSp>
        <p:nvGrpSpPr>
          <p:cNvPr name="Group 6" id="6"/>
          <p:cNvGrpSpPr/>
          <p:nvPr/>
        </p:nvGrpSpPr>
        <p:grpSpPr>
          <a:xfrm rot="0">
            <a:off x="1971675" y="0"/>
            <a:ext cx="14516100" cy="4686300"/>
            <a:chOff x="0" y="0"/>
            <a:chExt cx="19354800" cy="6248400"/>
          </a:xfrm>
        </p:grpSpPr>
        <p:sp>
          <p:nvSpPr>
            <p:cNvPr name="Freeform 7" id="7"/>
            <p:cNvSpPr/>
            <p:nvPr/>
          </p:nvSpPr>
          <p:spPr>
            <a:xfrm flipH="false" flipV="false" rot="0">
              <a:off x="0" y="0"/>
              <a:ext cx="19354800" cy="6248400"/>
            </a:xfrm>
            <a:custGeom>
              <a:avLst/>
              <a:gdLst/>
              <a:ahLst/>
              <a:cxnLst/>
              <a:rect r="r" b="b" t="t" l="l"/>
              <a:pathLst>
                <a:path h="6248400" w="19354800">
                  <a:moveTo>
                    <a:pt x="0" y="0"/>
                  </a:moveTo>
                  <a:lnTo>
                    <a:pt x="19354800" y="0"/>
                  </a:lnTo>
                  <a:lnTo>
                    <a:pt x="19354800" y="6248400"/>
                  </a:lnTo>
                  <a:lnTo>
                    <a:pt x="0" y="6248400"/>
                  </a:lnTo>
                  <a:close/>
                </a:path>
              </a:pathLst>
            </a:custGeom>
            <a:solidFill>
              <a:srgbClr val="000000">
                <a:alpha val="0"/>
              </a:srgbClr>
            </a:solidFill>
            <a:ln w="12700">
              <a:solidFill>
                <a:srgbClr val="000000"/>
              </a:solidFill>
            </a:ln>
          </p:spPr>
        </p:sp>
        <p:sp>
          <p:nvSpPr>
            <p:cNvPr name="TextBox 8" id="8"/>
            <p:cNvSpPr txBox="true"/>
            <p:nvPr/>
          </p:nvSpPr>
          <p:spPr>
            <a:xfrm>
              <a:off x="0" y="-28575"/>
              <a:ext cx="19354800" cy="6276975"/>
            </a:xfrm>
            <a:prstGeom prst="rect">
              <a:avLst/>
            </a:prstGeom>
          </p:spPr>
          <p:txBody>
            <a:bodyPr anchor="ctr" rtlCol="false" tIns="0" lIns="0" bIns="0" rIns="0"/>
            <a:lstStyle/>
            <a:p>
              <a:pPr algn="ctr">
                <a:lnSpc>
                  <a:spcPts val="5759"/>
                </a:lnSpc>
              </a:pPr>
              <a:r>
                <a:rPr lang="en-US" b="true" sz="4800">
                  <a:gradFill>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a:latin typeface="Times New Roman Bold"/>
                  <a:ea typeface="Times New Roman Bold"/>
                  <a:cs typeface="Times New Roman Bold"/>
                  <a:sym typeface="Times New Roman Bold"/>
                </a:rPr>
                <a:t>Real-Time SIEM-Based Cybersecurity Framework for Threat Detection and Prevention in IoMT Environments</a:t>
              </a:r>
            </a:p>
            <a:p>
              <a:pPr algn="ctr">
                <a:lnSpc>
                  <a:spcPts val="5759"/>
                </a:lnSpc>
              </a:pPr>
            </a:p>
          </p:txBody>
        </p:sp>
      </p:grpSp>
      <p:grpSp>
        <p:nvGrpSpPr>
          <p:cNvPr name="Group 9" id="9"/>
          <p:cNvGrpSpPr/>
          <p:nvPr/>
        </p:nvGrpSpPr>
        <p:grpSpPr>
          <a:xfrm rot="0">
            <a:off x="6520815" y="3491988"/>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0"/>
              </a:stretch>
            </a:blipFill>
          </p:spPr>
        </p:sp>
      </p:grpSp>
      <p:sp>
        <p:nvSpPr>
          <p:cNvPr name="TextBox 11" id="11"/>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gradFill>
                  <a:gsLst>
                    <a:gs pos="0">
                      <a:srgbClr val="000000">
                        <a:alpha val="100000"/>
                      </a:srgbClr>
                    </a:gs>
                    <a:gs pos="100000">
                      <a:srgbClr val="FFFFFF">
                        <a:alpha val="100000"/>
                      </a:srgbClr>
                    </a:gs>
                  </a:gsLst>
                  <a:lin ang="16200000"/>
                </a:gradFill>
                <a:latin typeface="Times New Roman Bold"/>
                <a:ea typeface="Times New Roman Bold"/>
                <a:cs typeface="Times New Roman Bold"/>
                <a:sym typeface="Times New Roman Bold"/>
              </a:rPr>
              <a:t>2026 - 01 - 05</a:t>
            </a:r>
          </a:p>
        </p:txBody>
      </p:sp>
      <p:sp>
        <p:nvSpPr>
          <p:cNvPr name="TextBox 12" id="12"/>
          <p:cNvSpPr txBox="true"/>
          <p:nvPr/>
        </p:nvSpPr>
        <p:spPr>
          <a:xfrm rot="0">
            <a:off x="4416978" y="9531382"/>
            <a:ext cx="2380893"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FFFFFF"/>
                </a:solidFill>
                <a:latin typeface="Times New Roman Bold"/>
                <a:ea typeface="Times New Roman Bold"/>
                <a:cs typeface="Times New Roman Bold"/>
                <a:sym typeface="Times New Roman Bold"/>
              </a:rPr>
              <a:t>25-26J-70</a:t>
            </a:r>
          </a:p>
        </p:txBody>
      </p:sp>
      <p:sp>
        <p:nvSpPr>
          <p:cNvPr name="TextBox 13" id="13"/>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FFFFFF"/>
                </a:solidFill>
                <a:latin typeface="Times New Roman Bold"/>
                <a:ea typeface="Times New Roman Bold"/>
                <a:cs typeface="Times New Roman Bold"/>
                <a:sym typeface="Times New Roman Bold"/>
              </a:rPr>
              <a:t>Cyber Security</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TextBox 2" id="2"/>
          <p:cNvSpPr txBox="true"/>
          <p:nvPr/>
        </p:nvSpPr>
        <p:spPr>
          <a:xfrm rot="0">
            <a:off x="6997482" y="113030"/>
            <a:ext cx="4293037" cy="915670"/>
          </a:xfrm>
          <a:prstGeom prst="rect">
            <a:avLst/>
          </a:prstGeom>
        </p:spPr>
        <p:txBody>
          <a:bodyPr anchor="t" rtlCol="false" tIns="0" lIns="0" bIns="0" rIns="0">
            <a:spAutoFit/>
          </a:bodyPr>
          <a:lstStyle/>
          <a:p>
            <a:pPr algn="ctr">
              <a:lnSpc>
                <a:spcPts val="7279"/>
              </a:lnSpc>
            </a:pPr>
            <a:r>
              <a:rPr lang="en-US" sz="5199">
                <a:solidFill>
                  <a:srgbClr val="11676A"/>
                </a:solidFill>
                <a:latin typeface="Times New Roman"/>
                <a:ea typeface="Times New Roman"/>
                <a:cs typeface="Times New Roman"/>
                <a:sym typeface="Times New Roman"/>
              </a:rPr>
              <a:t>Model Training </a:t>
            </a:r>
          </a:p>
        </p:txBody>
      </p:sp>
      <p:sp>
        <p:nvSpPr>
          <p:cNvPr name="TextBox 3" id="3"/>
          <p:cNvSpPr txBox="true"/>
          <p:nvPr/>
        </p:nvSpPr>
        <p:spPr>
          <a:xfrm rot="0">
            <a:off x="598206" y="1552575"/>
            <a:ext cx="17328677" cy="78009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Class Imbalance Handling:</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Addressed extreme imbalance in CICI</a:t>
            </a:r>
            <a:r>
              <a:rPr lang="en-US" sz="3000">
                <a:solidFill>
                  <a:srgbClr val="000000"/>
                </a:solidFill>
                <a:latin typeface="Times New Roman"/>
                <a:ea typeface="Times New Roman"/>
                <a:cs typeface="Times New Roman"/>
                <a:sym typeface="Times New Roman"/>
              </a:rPr>
              <a:t>oMT2024 (97.3% attack, 2.7% benign) using stratified downsampling, maintaining a 1:5 benign-to-attack ratio for stable learning.</a:t>
            </a:r>
          </a:p>
          <a:p>
            <a:pPr algn="l">
              <a:lnSpc>
                <a:spcPts val="3600"/>
              </a:lnSpc>
              <a:spcBef>
                <a:spcPct val="0"/>
              </a:spcBef>
            </a:pPr>
          </a:p>
          <a:p>
            <a:pPr algn="l">
              <a:lnSpc>
                <a:spcPts val="3600"/>
              </a:lnSpc>
              <a:spcBef>
                <a:spcPct val="0"/>
              </a:spcBef>
            </a:pPr>
            <a:r>
              <a:rPr lang="en-US" sz="3000">
                <a:solidFill>
                  <a:srgbClr val="000000"/>
                </a:solidFill>
                <a:latin typeface="Times New Roman"/>
                <a:ea typeface="Times New Roman"/>
                <a:cs typeface="Times New Roman"/>
                <a:sym typeface="Times New Roman"/>
              </a:rPr>
              <a:t>Model Accuracy:</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 Achieved 99.81% accuracy on unseen validation data, ensuring reliable identification of both benign and malicious IoMT traffic.</a:t>
            </a:r>
          </a:p>
          <a:p>
            <a:pPr algn="l">
              <a:lnSpc>
                <a:spcPts val="3600"/>
              </a:lnSpc>
              <a:spcBef>
                <a:spcPct val="0"/>
              </a:spcBef>
            </a:pPr>
          </a:p>
          <a:p>
            <a:pPr algn="l">
              <a:lnSpc>
                <a:spcPts val="3600"/>
              </a:lnSpc>
              <a:spcBef>
                <a:spcPct val="0"/>
              </a:spcBef>
            </a:pPr>
            <a:r>
              <a:rPr lang="en-US" sz="3000">
                <a:solidFill>
                  <a:srgbClr val="000000"/>
                </a:solidFill>
                <a:latin typeface="Times New Roman"/>
                <a:ea typeface="Times New Roman"/>
                <a:cs typeface="Times New Roman"/>
                <a:sym typeface="Times New Roman"/>
              </a:rPr>
              <a:t>Precision &amp; Recall:</a:t>
            </a:r>
          </a:p>
          <a:p>
            <a:pPr algn="l" marL="647700" indent="-323850" lvl="1">
              <a:lnSpc>
                <a:spcPts val="3600"/>
              </a:lnSpc>
              <a:buFont typeface="Arial"/>
              <a:buChar char="•"/>
            </a:pPr>
            <a:r>
              <a:rPr lang="en-US" sz="3000">
                <a:solidFill>
                  <a:srgbClr val="000000"/>
                </a:solidFill>
                <a:latin typeface="Times New Roman"/>
                <a:ea typeface="Times New Roman"/>
                <a:cs typeface="Times New Roman"/>
                <a:sym typeface="Times New Roman"/>
              </a:rPr>
              <a:t>Attack Precision: 100%</a:t>
            </a:r>
          </a:p>
          <a:p>
            <a:pPr algn="l" marL="647700" indent="-323850" lvl="1">
              <a:lnSpc>
                <a:spcPts val="3600"/>
              </a:lnSpc>
              <a:buFont typeface="Arial"/>
              <a:buChar char="•"/>
            </a:pPr>
            <a:r>
              <a:rPr lang="en-US" sz="3000">
                <a:solidFill>
                  <a:srgbClr val="000000"/>
                </a:solidFill>
                <a:latin typeface="Times New Roman"/>
                <a:ea typeface="Times New Roman"/>
                <a:cs typeface="Times New Roman"/>
                <a:sym typeface="Times New Roman"/>
              </a:rPr>
              <a:t>Benign Precision: 99.07%</a:t>
            </a:r>
          </a:p>
          <a:p>
            <a:pPr algn="l">
              <a:lnSpc>
                <a:spcPts val="3600"/>
              </a:lnSpc>
              <a:spcBef>
                <a:spcPct val="0"/>
              </a:spcBef>
            </a:pPr>
            <a:r>
              <a:rPr lang="en-US" sz="3000">
                <a:solidFill>
                  <a:srgbClr val="000000"/>
                </a:solidFill>
                <a:latin typeface="Times New Roman"/>
                <a:ea typeface="Times New Roman"/>
                <a:cs typeface="Times New Roman"/>
                <a:sym typeface="Times New Roman"/>
              </a:rPr>
              <a:t>         </a:t>
            </a:r>
            <a:r>
              <a:rPr lang="en-US" sz="3000">
                <a:solidFill>
                  <a:srgbClr val="000000"/>
                </a:solidFill>
                <a:latin typeface="Times New Roman"/>
                <a:ea typeface="Times New Roman"/>
                <a:cs typeface="Times New Roman"/>
                <a:sym typeface="Times New Roman"/>
              </a:rPr>
              <a:t>This minimizes false positives and false negatives in a real-time hospital environment.</a:t>
            </a:r>
          </a:p>
          <a:p>
            <a:pPr algn="l">
              <a:lnSpc>
                <a:spcPts val="3600"/>
              </a:lnSpc>
              <a:spcBef>
                <a:spcPct val="0"/>
              </a:spcBef>
            </a:pPr>
          </a:p>
          <a:p>
            <a:pPr algn="l">
              <a:lnSpc>
                <a:spcPts val="3600"/>
              </a:lnSpc>
              <a:spcBef>
                <a:spcPct val="0"/>
              </a:spcBef>
            </a:pPr>
            <a:r>
              <a:rPr lang="en-US" sz="3000">
                <a:solidFill>
                  <a:srgbClr val="000000"/>
                </a:solidFill>
                <a:latin typeface="Times New Roman"/>
                <a:ea typeface="Times New Roman"/>
                <a:cs typeface="Times New Roman"/>
                <a:sym typeface="Times New Roman"/>
              </a:rPr>
              <a:t>Model Interpretability:</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Feature importance analysis identified Header Length, Protocol Type, and Packet Rate as key indicators, improving transparency and trust in predictions.</a:t>
            </a:r>
          </a:p>
          <a:p>
            <a:pPr algn="ctr">
              <a:lnSpc>
                <a:spcPts val="36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p:cNvSpPr/>
          <p:nvPr/>
        </p:nvSpPr>
        <p:spPr>
          <a:xfrm flipH="false" flipV="false" rot="0">
            <a:off x="5930563" y="6002417"/>
            <a:ext cx="6426875" cy="4284583"/>
          </a:xfrm>
          <a:custGeom>
            <a:avLst/>
            <a:gdLst/>
            <a:ahLst/>
            <a:cxnLst/>
            <a:rect r="r" b="b" t="t" l="l"/>
            <a:pathLst>
              <a:path h="4284583" w="6426875">
                <a:moveTo>
                  <a:pt x="0" y="0"/>
                </a:moveTo>
                <a:lnTo>
                  <a:pt x="6426874" y="0"/>
                </a:lnTo>
                <a:lnTo>
                  <a:pt x="6426874" y="4284583"/>
                </a:lnTo>
                <a:lnTo>
                  <a:pt x="0" y="4284583"/>
                </a:lnTo>
                <a:lnTo>
                  <a:pt x="0" y="0"/>
                </a:lnTo>
                <a:close/>
              </a:path>
            </a:pathLst>
          </a:custGeom>
          <a:blipFill>
            <a:blip r:embed="rId2"/>
            <a:stretch>
              <a:fillRect l="0" t="0" r="0" b="0"/>
            </a:stretch>
          </a:blipFill>
        </p:spPr>
      </p:sp>
      <p:sp>
        <p:nvSpPr>
          <p:cNvPr name="TextBox 3" id="3"/>
          <p:cNvSpPr txBox="true"/>
          <p:nvPr/>
        </p:nvSpPr>
        <p:spPr>
          <a:xfrm rot="0">
            <a:off x="6595305" y="113030"/>
            <a:ext cx="5097391" cy="915670"/>
          </a:xfrm>
          <a:prstGeom prst="rect">
            <a:avLst/>
          </a:prstGeom>
        </p:spPr>
        <p:txBody>
          <a:bodyPr anchor="t" rtlCol="false" tIns="0" lIns="0" bIns="0" rIns="0">
            <a:spAutoFit/>
          </a:bodyPr>
          <a:lstStyle/>
          <a:p>
            <a:pPr algn="ctr">
              <a:lnSpc>
                <a:spcPts val="7279"/>
              </a:lnSpc>
            </a:pPr>
            <a:r>
              <a:rPr lang="en-US" sz="5199">
                <a:solidFill>
                  <a:srgbClr val="A50021"/>
                </a:solidFill>
                <a:latin typeface="Times New Roman"/>
                <a:ea typeface="Times New Roman"/>
                <a:cs typeface="Times New Roman"/>
                <a:sym typeface="Times New Roman"/>
              </a:rPr>
              <a:t>Design Excellence </a:t>
            </a:r>
          </a:p>
        </p:txBody>
      </p:sp>
      <p:sp>
        <p:nvSpPr>
          <p:cNvPr name="TextBox 4" id="4"/>
          <p:cNvSpPr txBox="true"/>
          <p:nvPr/>
        </p:nvSpPr>
        <p:spPr>
          <a:xfrm rot="0">
            <a:off x="598206" y="1552575"/>
            <a:ext cx="17328677" cy="41433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Design Excellence / Technical Contribution</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Ran</a:t>
            </a:r>
            <a:r>
              <a:rPr lang="en-US" sz="3000">
                <a:solidFill>
                  <a:srgbClr val="000000"/>
                </a:solidFill>
                <a:latin typeface="Times New Roman"/>
                <a:ea typeface="Times New Roman"/>
                <a:cs typeface="Times New Roman"/>
                <a:sym typeface="Times New Roman"/>
              </a:rPr>
              <a:t>dom Forest model optimized for imbalanced I</a:t>
            </a:r>
            <a:r>
              <a:rPr lang="en-US" sz="3000">
                <a:solidFill>
                  <a:srgbClr val="000000"/>
                </a:solidFill>
                <a:latin typeface="Times New Roman"/>
                <a:ea typeface="Times New Roman"/>
                <a:cs typeface="Times New Roman"/>
                <a:sym typeface="Times New Roman"/>
              </a:rPr>
              <a:t>oMT traffic and CPU-only execution.</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Structured preprocessing pipeline with stratified downsampling.</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Feature importance analysis for interpretability.</a:t>
            </a:r>
          </a:p>
          <a:p>
            <a:pPr algn="l">
              <a:lnSpc>
                <a:spcPts val="3600"/>
              </a:lnSpc>
              <a:spcBef>
                <a:spcPct val="0"/>
              </a:spcBef>
            </a:pPr>
          </a:p>
          <a:p>
            <a:pPr algn="l">
              <a:lnSpc>
                <a:spcPts val="3600"/>
              </a:lnSpc>
              <a:spcBef>
                <a:spcPct val="0"/>
              </a:spcBef>
            </a:pPr>
            <a:r>
              <a:rPr lang="en-US" sz="3000">
                <a:solidFill>
                  <a:srgbClr val="000000"/>
                </a:solidFill>
                <a:latin typeface="Times New Roman"/>
                <a:ea typeface="Times New Roman"/>
                <a:cs typeface="Times New Roman"/>
                <a:sym typeface="Times New Roman"/>
              </a:rPr>
              <a:t>Us</a:t>
            </a:r>
            <a:r>
              <a:rPr lang="en-US" sz="3000">
                <a:solidFill>
                  <a:srgbClr val="000000"/>
                </a:solidFill>
                <a:latin typeface="Times New Roman"/>
                <a:ea typeface="Times New Roman"/>
                <a:cs typeface="Times New Roman"/>
                <a:sym typeface="Times New Roman"/>
              </a:rPr>
              <a:t>er Feedback on Prototype</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Confusion ma</a:t>
            </a:r>
            <a:r>
              <a:rPr lang="en-US" sz="3000">
                <a:solidFill>
                  <a:srgbClr val="000000"/>
                </a:solidFill>
                <a:latin typeface="Times New Roman"/>
                <a:ea typeface="Times New Roman"/>
                <a:cs typeface="Times New Roman"/>
                <a:sym typeface="Times New Roman"/>
              </a:rPr>
              <a:t>trix shows very low</a:t>
            </a:r>
            <a:r>
              <a:rPr lang="en-US" sz="3000">
                <a:solidFill>
                  <a:srgbClr val="000000"/>
                </a:solidFill>
                <a:latin typeface="Times New Roman"/>
                <a:ea typeface="Times New Roman"/>
                <a:cs typeface="Times New Roman"/>
                <a:sym typeface="Times New Roman"/>
              </a:rPr>
              <a:t> false positives (50) and low false negatives (358).</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Achieved 99.81%</a:t>
            </a:r>
            <a:r>
              <a:rPr lang="en-US" sz="3000">
                <a:solidFill>
                  <a:srgbClr val="000000"/>
                </a:solidFill>
                <a:latin typeface="Times New Roman"/>
                <a:ea typeface="Times New Roman"/>
                <a:cs typeface="Times New Roman"/>
                <a:sym typeface="Times New Roman"/>
              </a:rPr>
              <a:t> validation accuracy with balanced precision and recall.</a:t>
            </a:r>
          </a:p>
          <a:p>
            <a:pPr algn="l" marL="647700" indent="-323850" lvl="1">
              <a:lnSpc>
                <a:spcPts val="3600"/>
              </a:lnSpc>
              <a:spcBef>
                <a:spcPct val="0"/>
              </a:spcBef>
              <a:buFont typeface="Arial"/>
              <a:buChar char="•"/>
            </a:pPr>
            <a:r>
              <a:rPr lang="en-US" sz="3000">
                <a:solidFill>
                  <a:srgbClr val="000000"/>
                </a:solidFill>
                <a:latin typeface="Times New Roman"/>
                <a:ea typeface="Times New Roman"/>
                <a:cs typeface="Times New Roman"/>
                <a:sym typeface="Times New Roman"/>
              </a:rPr>
              <a:t>F1-score: 99.89% (attack) and 99.47% (benign).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4" id="4" descr="A group of people working on a cloud  AI-generated content may be incorrect."/>
          <p:cNvSpPr/>
          <p:nvPr/>
        </p:nvSpPr>
        <p:spPr>
          <a:xfrm flipH="false" flipV="false" rot="0">
            <a:off x="-661940" y="-77943"/>
            <a:ext cx="13978138" cy="9567615"/>
          </a:xfrm>
          <a:custGeom>
            <a:avLst/>
            <a:gdLst/>
            <a:ahLst/>
            <a:cxnLst/>
            <a:rect r="r" b="b" t="t" l="l"/>
            <a:pathLst>
              <a:path h="9567615" w="13978138">
                <a:moveTo>
                  <a:pt x="0" y="0"/>
                </a:moveTo>
                <a:lnTo>
                  <a:pt x="13978138" y="0"/>
                </a:lnTo>
                <a:lnTo>
                  <a:pt x="13978138" y="9567615"/>
                </a:lnTo>
                <a:lnTo>
                  <a:pt x="0" y="9567615"/>
                </a:lnTo>
                <a:lnTo>
                  <a:pt x="0" y="0"/>
                </a:lnTo>
                <a:close/>
              </a:path>
            </a:pathLst>
          </a:custGeom>
          <a:blipFill>
            <a:blip r:embed="rId3">
              <a:alphaModFix amt="8999"/>
            </a:blip>
            <a:stretch>
              <a:fillRect l="-4986" t="0" r="0" b="-38812"/>
            </a:stretch>
          </a:blipFill>
        </p:spPr>
      </p:sp>
      <p:grpSp>
        <p:nvGrpSpPr>
          <p:cNvPr name="Group 5" id="5"/>
          <p:cNvGrpSpPr/>
          <p:nvPr/>
        </p:nvGrpSpPr>
        <p:grpSpPr>
          <a:xfrm rot="0">
            <a:off x="13299072" y="-19050"/>
            <a:ext cx="5007978" cy="9605715"/>
            <a:chOff x="0" y="0"/>
            <a:chExt cx="6677304" cy="12807620"/>
          </a:xfrm>
        </p:grpSpPr>
        <p:sp>
          <p:nvSpPr>
            <p:cNvPr name="Freeform 6" id="6"/>
            <p:cNvSpPr/>
            <p:nvPr/>
          </p:nvSpPr>
          <p:spPr>
            <a:xfrm flipH="false" flipV="false" rot="0">
              <a:off x="25400" y="25400"/>
              <a:ext cx="6626479" cy="12756769"/>
            </a:xfrm>
            <a:custGeom>
              <a:avLst/>
              <a:gdLst/>
              <a:ahLst/>
              <a:cxnLst/>
              <a:rect r="r" b="b" t="t" l="l"/>
              <a:pathLst>
                <a:path h="12756769" w="6626479">
                  <a:moveTo>
                    <a:pt x="0" y="0"/>
                  </a:moveTo>
                  <a:lnTo>
                    <a:pt x="6626479" y="0"/>
                  </a:lnTo>
                  <a:lnTo>
                    <a:pt x="6626479" y="12756769"/>
                  </a:lnTo>
                  <a:lnTo>
                    <a:pt x="0" y="12756769"/>
                  </a:lnTo>
                  <a:close/>
                </a:path>
              </a:pathLst>
            </a:custGeom>
            <a:solidFill>
              <a:srgbClr val="02313E"/>
            </a:solidFill>
            <a:ln w="12700">
              <a:solidFill>
                <a:srgbClr val="000000"/>
              </a:solidFill>
            </a:ln>
          </p:spPr>
        </p:sp>
        <p:sp>
          <p:nvSpPr>
            <p:cNvPr name="Freeform 7" id="7"/>
            <p:cNvSpPr/>
            <p:nvPr/>
          </p:nvSpPr>
          <p:spPr>
            <a:xfrm flipH="false" flipV="false" rot="0">
              <a:off x="0" y="0"/>
              <a:ext cx="6677279" cy="12807569"/>
            </a:xfrm>
            <a:custGeom>
              <a:avLst/>
              <a:gdLst/>
              <a:ahLst/>
              <a:cxnLst/>
              <a:rect r="r" b="b" t="t" l="l"/>
              <a:pathLst>
                <a:path h="12807569" w="6677279">
                  <a:moveTo>
                    <a:pt x="25400" y="0"/>
                  </a:moveTo>
                  <a:lnTo>
                    <a:pt x="6651879" y="0"/>
                  </a:lnTo>
                  <a:cubicBezTo>
                    <a:pt x="6665849" y="0"/>
                    <a:pt x="6677279" y="11430"/>
                    <a:pt x="6677279" y="25400"/>
                  </a:cubicBezTo>
                  <a:lnTo>
                    <a:pt x="6677279" y="12782169"/>
                  </a:lnTo>
                  <a:cubicBezTo>
                    <a:pt x="6677279" y="12796139"/>
                    <a:pt x="6665849" y="12807569"/>
                    <a:pt x="6651879" y="12807569"/>
                  </a:cubicBezTo>
                  <a:lnTo>
                    <a:pt x="25400" y="12807569"/>
                  </a:lnTo>
                  <a:cubicBezTo>
                    <a:pt x="11430" y="12807569"/>
                    <a:pt x="0" y="12796139"/>
                    <a:pt x="0" y="12782169"/>
                  </a:cubicBezTo>
                  <a:lnTo>
                    <a:pt x="0" y="25400"/>
                  </a:lnTo>
                  <a:cubicBezTo>
                    <a:pt x="0" y="11430"/>
                    <a:pt x="11430" y="0"/>
                    <a:pt x="25400" y="0"/>
                  </a:cubicBezTo>
                  <a:moveTo>
                    <a:pt x="25400" y="50800"/>
                  </a:moveTo>
                  <a:lnTo>
                    <a:pt x="25400" y="25400"/>
                  </a:lnTo>
                  <a:lnTo>
                    <a:pt x="50800" y="25400"/>
                  </a:lnTo>
                  <a:lnTo>
                    <a:pt x="50800" y="12782169"/>
                  </a:lnTo>
                  <a:lnTo>
                    <a:pt x="25400" y="12782169"/>
                  </a:lnTo>
                  <a:lnTo>
                    <a:pt x="25400" y="12756769"/>
                  </a:lnTo>
                  <a:lnTo>
                    <a:pt x="6651879" y="12756769"/>
                  </a:lnTo>
                  <a:lnTo>
                    <a:pt x="6651879" y="12782169"/>
                  </a:lnTo>
                  <a:lnTo>
                    <a:pt x="6626479" y="12782169"/>
                  </a:lnTo>
                  <a:lnTo>
                    <a:pt x="6626479" y="25400"/>
                  </a:lnTo>
                  <a:lnTo>
                    <a:pt x="6651879" y="25400"/>
                  </a:lnTo>
                  <a:lnTo>
                    <a:pt x="6651879" y="50800"/>
                  </a:lnTo>
                  <a:lnTo>
                    <a:pt x="25400" y="50800"/>
                  </a:lnTo>
                  <a:close/>
                </a:path>
              </a:pathLst>
            </a:custGeom>
            <a:solidFill>
              <a:srgbClr val="072428"/>
            </a:solidFill>
            <a:ln w="12700">
              <a:solidFill>
                <a:srgbClr val="000000"/>
              </a:solidFill>
            </a:ln>
          </p:spPr>
        </p:sp>
      </p:grpSp>
      <p:sp>
        <p:nvSpPr>
          <p:cNvPr name="Freeform 8" id="8"/>
          <p:cNvSpPr/>
          <p:nvPr/>
        </p:nvSpPr>
        <p:spPr>
          <a:xfrm flipH="false" flipV="false" rot="0">
            <a:off x="17942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606591"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3318122" y="6130242"/>
            <a:ext cx="4476502" cy="2291848"/>
            <a:chOff x="0" y="0"/>
            <a:chExt cx="5968670" cy="3055798"/>
          </a:xfrm>
        </p:grpSpPr>
        <p:sp>
          <p:nvSpPr>
            <p:cNvPr name="Freeform 11" id="11"/>
            <p:cNvSpPr/>
            <p:nvPr/>
          </p:nvSpPr>
          <p:spPr>
            <a:xfrm flipH="false" flipV="false" rot="0">
              <a:off x="0" y="0"/>
              <a:ext cx="5968676" cy="3055798"/>
            </a:xfrm>
            <a:custGeom>
              <a:avLst/>
              <a:gdLst/>
              <a:ahLst/>
              <a:cxnLst/>
              <a:rect r="r" b="b" t="t" l="l"/>
              <a:pathLst>
                <a:path h="3055798" w="5968676">
                  <a:moveTo>
                    <a:pt x="0" y="0"/>
                  </a:moveTo>
                  <a:lnTo>
                    <a:pt x="5968676" y="0"/>
                  </a:lnTo>
                  <a:lnTo>
                    <a:pt x="5968676" y="3055798"/>
                  </a:lnTo>
                  <a:lnTo>
                    <a:pt x="0" y="3055798"/>
                  </a:lnTo>
                  <a:close/>
                </a:path>
              </a:pathLst>
            </a:custGeom>
            <a:solidFill>
              <a:srgbClr val="000000">
                <a:alpha val="0"/>
              </a:srgbClr>
            </a:solidFill>
            <a:ln w="12700">
              <a:solidFill>
                <a:srgbClr val="000000"/>
              </a:solidFill>
            </a:ln>
          </p:spPr>
        </p:sp>
        <p:sp>
          <p:nvSpPr>
            <p:cNvPr name="TextBox 12" id="12"/>
            <p:cNvSpPr txBox="true"/>
            <p:nvPr/>
          </p:nvSpPr>
          <p:spPr>
            <a:xfrm>
              <a:off x="0" y="-28575"/>
              <a:ext cx="5968670" cy="3084373"/>
            </a:xfrm>
            <a:prstGeom prst="rect">
              <a:avLst/>
            </a:prstGeom>
          </p:spPr>
          <p:txBody>
            <a:bodyPr anchor="ctr" rtlCol="false" tIns="0" lIns="0" bIns="0" rIns="0"/>
            <a:lstStyle/>
            <a:p>
              <a:pPr algn="ctr">
                <a:lnSpc>
                  <a:spcPts val="5759"/>
                </a:lnSpc>
              </a:pPr>
              <a:r>
                <a:rPr lang="en-US" sz="4800" b="true">
                  <a:solidFill>
                    <a:srgbClr val="FFFFFF"/>
                  </a:solidFill>
                  <a:latin typeface="Times New Roman Bold"/>
                  <a:ea typeface="Times New Roman Bold"/>
                  <a:cs typeface="Times New Roman Bold"/>
                  <a:sym typeface="Times New Roman Bold"/>
                </a:rPr>
                <a:t>BASHEER MS IT22031570</a:t>
              </a:r>
              <a:r>
                <a:rPr lang="en-US" sz="4800" b="true">
                  <a:solidFill>
                    <a:srgbClr val="0D0D0D"/>
                  </a:solidFill>
                  <a:latin typeface="Times New Roman Bold"/>
                  <a:ea typeface="Times New Roman Bold"/>
                  <a:cs typeface="Times New Roman Bold"/>
                  <a:sym typeface="Times New Roman Bold"/>
                </a:rPr>
                <a:t> </a:t>
              </a:r>
            </a:p>
          </p:txBody>
        </p:sp>
      </p:grpSp>
      <p:grpSp>
        <p:nvGrpSpPr>
          <p:cNvPr name="Group 13" id="13"/>
          <p:cNvGrpSpPr/>
          <p:nvPr/>
        </p:nvGrpSpPr>
        <p:grpSpPr>
          <a:xfrm rot="0">
            <a:off x="2641966" y="9499197"/>
            <a:ext cx="13004068" cy="804317"/>
            <a:chOff x="0" y="0"/>
            <a:chExt cx="17338757" cy="1072423"/>
          </a:xfrm>
        </p:grpSpPr>
        <p:sp>
          <p:nvSpPr>
            <p:cNvPr name="Freeform 14" id="14"/>
            <p:cNvSpPr/>
            <p:nvPr/>
          </p:nvSpPr>
          <p:spPr>
            <a:xfrm flipH="false" flipV="false" rot="0">
              <a:off x="0" y="0"/>
              <a:ext cx="17338762" cy="1072423"/>
            </a:xfrm>
            <a:custGeom>
              <a:avLst/>
              <a:gdLst/>
              <a:ahLst/>
              <a:cxnLst/>
              <a:rect r="r" b="b" t="t" l="l"/>
              <a:pathLst>
                <a:path h="1072423" w="17338762">
                  <a:moveTo>
                    <a:pt x="0" y="0"/>
                  </a:moveTo>
                  <a:lnTo>
                    <a:pt x="17338762" y="0"/>
                  </a:lnTo>
                  <a:lnTo>
                    <a:pt x="17338762" y="1072423"/>
                  </a:lnTo>
                  <a:lnTo>
                    <a:pt x="0" y="1072423"/>
                  </a:lnTo>
                  <a:close/>
                </a:path>
              </a:pathLst>
            </a:custGeom>
            <a:solidFill>
              <a:srgbClr val="000000">
                <a:alpha val="0"/>
              </a:srgbClr>
            </a:solidFill>
            <a:ln w="12700">
              <a:solidFill>
                <a:srgbClr val="000000"/>
              </a:solidFill>
            </a:ln>
          </p:spPr>
        </p:sp>
        <p:sp>
          <p:nvSpPr>
            <p:cNvPr name="TextBox 15" id="15"/>
            <p:cNvSpPr txBox="true"/>
            <p:nvPr/>
          </p:nvSpPr>
          <p:spPr>
            <a:xfrm>
              <a:off x="0" y="-28575"/>
              <a:ext cx="17338757" cy="1100998"/>
            </a:xfrm>
            <a:prstGeom prst="rect">
              <a:avLst/>
            </a:prstGeom>
          </p:spPr>
          <p:txBody>
            <a:bodyPr anchor="ctr" rtlCol="false" tIns="0" lIns="0" bIns="0" rIns="0"/>
            <a:lstStyle/>
            <a:p>
              <a:pPr algn="ctr" marL="0" indent="0" lvl="0">
                <a:lnSpc>
                  <a:spcPts val="4800"/>
                </a:lnSpc>
                <a:spcBef>
                  <a:spcPct val="0"/>
                </a:spcBef>
              </a:pPr>
              <a:r>
                <a:rPr lang="en-US" b="true" sz="4000" strike="noStrike" u="none">
                  <a:solidFill>
                    <a:srgbClr val="000000"/>
                  </a:solidFill>
                  <a:latin typeface="Times New Roman Bold"/>
                  <a:ea typeface="Times New Roman Bold"/>
                  <a:cs typeface="Times New Roman Bold"/>
                  <a:sym typeface="Times New Roman Bold"/>
                </a:rPr>
                <a:t>IT22031570   |   BASHEER MS   |   25-26J-070</a:t>
              </a:r>
            </a:p>
          </p:txBody>
        </p:sp>
      </p:grpSp>
      <p:sp>
        <p:nvSpPr>
          <p:cNvPr name="Freeform 16" id="16" descr="A person with short dark hair wearing a white shirt  AI-generated content may be incorrect."/>
          <p:cNvSpPr/>
          <p:nvPr/>
        </p:nvSpPr>
        <p:spPr>
          <a:xfrm flipH="false" flipV="false" rot="0">
            <a:off x="13846398" y="379028"/>
            <a:ext cx="3249043" cy="3483637"/>
          </a:xfrm>
          <a:custGeom>
            <a:avLst/>
            <a:gdLst/>
            <a:ahLst/>
            <a:cxnLst/>
            <a:rect r="r" b="b" t="t" l="l"/>
            <a:pathLst>
              <a:path h="3483637" w="3249043">
                <a:moveTo>
                  <a:pt x="0" y="0"/>
                </a:moveTo>
                <a:lnTo>
                  <a:pt x="3249043" y="0"/>
                </a:lnTo>
                <a:lnTo>
                  <a:pt x="3249043" y="3483637"/>
                </a:lnTo>
                <a:lnTo>
                  <a:pt x="0" y="3483637"/>
                </a:lnTo>
                <a:lnTo>
                  <a:pt x="0" y="0"/>
                </a:lnTo>
                <a:close/>
              </a:path>
            </a:pathLst>
          </a:custGeom>
          <a:blipFill>
            <a:blip r:embed="rId7"/>
            <a:stretch>
              <a:fillRect l="0" t="-8291" r="0" b="-8291"/>
            </a:stretch>
          </a:blipFill>
        </p:spPr>
      </p:sp>
      <p:sp>
        <p:nvSpPr>
          <p:cNvPr name="Freeform 17" id="17"/>
          <p:cNvSpPr/>
          <p:nvPr/>
        </p:nvSpPr>
        <p:spPr>
          <a:xfrm flipH="false" flipV="false" rot="0">
            <a:off x="2014033" y="2850394"/>
            <a:ext cx="9657626" cy="5415544"/>
          </a:xfrm>
          <a:custGeom>
            <a:avLst/>
            <a:gdLst/>
            <a:ahLst/>
            <a:cxnLst/>
            <a:rect r="r" b="b" t="t" l="l"/>
            <a:pathLst>
              <a:path h="5415544" w="9657626">
                <a:moveTo>
                  <a:pt x="0" y="0"/>
                </a:moveTo>
                <a:lnTo>
                  <a:pt x="9657626" y="0"/>
                </a:lnTo>
                <a:lnTo>
                  <a:pt x="9657626" y="5415544"/>
                </a:lnTo>
                <a:lnTo>
                  <a:pt x="0" y="5415544"/>
                </a:lnTo>
                <a:lnTo>
                  <a:pt x="0" y="0"/>
                </a:lnTo>
                <a:close/>
              </a:path>
            </a:pathLst>
          </a:custGeom>
          <a:blipFill>
            <a:blip r:embed="rId8"/>
            <a:stretch>
              <a:fillRect l="0" t="-19690" r="-675" b="0"/>
            </a:stretch>
          </a:blipFill>
        </p:spPr>
      </p:sp>
      <p:sp>
        <p:nvSpPr>
          <p:cNvPr name="TextBox 18" id="18"/>
          <p:cNvSpPr txBox="true"/>
          <p:nvPr/>
        </p:nvSpPr>
        <p:spPr>
          <a:xfrm rot="0">
            <a:off x="13328999" y="8254460"/>
            <a:ext cx="4540987" cy="481613"/>
          </a:xfrm>
          <a:prstGeom prst="rect">
            <a:avLst/>
          </a:prstGeom>
        </p:spPr>
        <p:txBody>
          <a:bodyPr anchor="t" rtlCol="false" tIns="0" lIns="0" bIns="0" rIns="0">
            <a:spAutoFit/>
          </a:bodyPr>
          <a:lstStyle/>
          <a:p>
            <a:pPr algn="l">
              <a:lnSpc>
                <a:spcPts val="3240"/>
              </a:lnSpc>
            </a:pPr>
            <a:r>
              <a:rPr lang="en-US" sz="2700">
                <a:solidFill>
                  <a:srgbClr val="B3EAF2"/>
                </a:solidFill>
                <a:latin typeface="Cambria"/>
                <a:ea typeface="Cambria"/>
                <a:cs typeface="Cambria"/>
                <a:sym typeface="Cambria"/>
              </a:rPr>
              <a:t>Cyber security specialization</a:t>
            </a:r>
          </a:p>
        </p:txBody>
      </p:sp>
      <p:sp>
        <p:nvSpPr>
          <p:cNvPr name="TextBox 19" id="19"/>
          <p:cNvSpPr txBox="true"/>
          <p:nvPr/>
        </p:nvSpPr>
        <p:spPr>
          <a:xfrm rot="0">
            <a:off x="857336" y="8485742"/>
            <a:ext cx="11971020" cy="481613"/>
          </a:xfrm>
          <a:prstGeom prst="rect">
            <a:avLst/>
          </a:prstGeom>
        </p:spPr>
        <p:txBody>
          <a:bodyPr anchor="t" rtlCol="false" tIns="0" lIns="0" bIns="0" rIns="0">
            <a:spAutoFit/>
          </a:bodyPr>
          <a:lstStyle/>
          <a:p>
            <a:pPr algn="l">
              <a:lnSpc>
                <a:spcPts val="3240"/>
              </a:lnSpc>
            </a:pPr>
            <a:r>
              <a:rPr lang="en-US" sz="2700" b="true">
                <a:solidFill>
                  <a:srgbClr val="000000"/>
                </a:solidFill>
                <a:latin typeface="Cambria Bold"/>
                <a:ea typeface="Cambria Bold"/>
                <a:cs typeface="Cambria Bold"/>
                <a:sym typeface="Cambria Bold"/>
              </a:rPr>
              <a:t>Real-Time SIEM-Based Cybersecurity Framework for IoMT Environments</a:t>
            </a:r>
          </a:p>
        </p:txBody>
      </p:sp>
      <p:grpSp>
        <p:nvGrpSpPr>
          <p:cNvPr name="Group 20" id="20"/>
          <p:cNvGrpSpPr/>
          <p:nvPr/>
        </p:nvGrpSpPr>
        <p:grpSpPr>
          <a:xfrm rot="0">
            <a:off x="176005" y="173728"/>
            <a:ext cx="1709945" cy="1709945"/>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0" t="0" r="0" b="0"/>
              </a:stretch>
            </a:blipFill>
          </p:spPr>
        </p:sp>
      </p:grpSp>
      <p:sp>
        <p:nvSpPr>
          <p:cNvPr name="Freeform 22" id="22"/>
          <p:cNvSpPr/>
          <p:nvPr/>
        </p:nvSpPr>
        <p:spPr>
          <a:xfrm flipH="false" flipV="false" rot="0">
            <a:off x="2293959" y="438495"/>
            <a:ext cx="10731637" cy="1342015"/>
          </a:xfrm>
          <a:custGeom>
            <a:avLst/>
            <a:gdLst/>
            <a:ahLst/>
            <a:cxnLst/>
            <a:rect r="r" b="b" t="t" l="l"/>
            <a:pathLst>
              <a:path h="1342015" w="10731637">
                <a:moveTo>
                  <a:pt x="0" y="0"/>
                </a:moveTo>
                <a:lnTo>
                  <a:pt x="10731637" y="0"/>
                </a:lnTo>
                <a:lnTo>
                  <a:pt x="10731637" y="1342015"/>
                </a:lnTo>
                <a:lnTo>
                  <a:pt x="0" y="1342015"/>
                </a:lnTo>
                <a:lnTo>
                  <a:pt x="0" y="0"/>
                </a:lnTo>
                <a:close/>
              </a:path>
            </a:pathLst>
          </a:custGeom>
          <a:blipFill>
            <a:blip r:embed="rId10">
              <a:extLst>
                <a:ext uri="{96DAC541-7B7A-43D3-8B79-37D633B846F1}">
                  <asvg:svgBlip xmlns:asvg="http://schemas.microsoft.com/office/drawing/2016/SVG/main" r:embed="rId11"/>
                </a:ext>
              </a:extLst>
            </a:blip>
            <a:stretch>
              <a:fillRect l="0" t="-491738" r="-42591" b="-31126"/>
            </a:stretch>
          </a:blipFill>
          <a:ln w="66675" cap="sq">
            <a:solidFill>
              <a:srgbClr val="000000"/>
            </a:solidFill>
            <a:prstDash val="solid"/>
            <a:miter/>
          </a:ln>
        </p:spPr>
      </p:sp>
      <p:sp>
        <p:nvSpPr>
          <p:cNvPr name="TextBox 23" id="23"/>
          <p:cNvSpPr txBox="true"/>
          <p:nvPr/>
        </p:nvSpPr>
        <p:spPr>
          <a:xfrm rot="0">
            <a:off x="2556241" y="714375"/>
            <a:ext cx="10657106" cy="619125"/>
          </a:xfrm>
          <a:prstGeom prst="rect">
            <a:avLst/>
          </a:prstGeom>
        </p:spPr>
        <p:txBody>
          <a:bodyPr anchor="t" rtlCol="false" tIns="0" lIns="0" bIns="0" rIns="0">
            <a:spAutoFit/>
          </a:bodyPr>
          <a:lstStyle/>
          <a:p>
            <a:pPr algn="l">
              <a:lnSpc>
                <a:spcPts val="4800"/>
              </a:lnSpc>
              <a:spcBef>
                <a:spcPct val="0"/>
              </a:spcBef>
            </a:pPr>
            <a:r>
              <a:rPr lang="en-US" b="true" sz="4000">
                <a:solidFill>
                  <a:srgbClr val="000000"/>
                </a:solidFill>
                <a:latin typeface="Cambria Bold"/>
                <a:ea typeface="Cambria Bold"/>
                <a:cs typeface="Cambria Bold"/>
                <a:sym typeface="Cambria Bold"/>
              </a:rPr>
              <a:t>Adaptive Incident Correlation Engine – AICE </a:t>
            </a:r>
          </a:p>
        </p:txBody>
      </p:sp>
    </p:spTree>
  </p:cSld>
  <p:clrMapOvr>
    <a:masterClrMapping/>
  </p:clrMapOvr>
</p:sld>
</file>

<file path=ppt/slides/slide13.xml><?xml version="1.0" encoding="utf-8"?>
<p:sld xmlns:p="http://schemas.openxmlformats.org/presentationml/2006/main" xmlns:a="http://schemas.openxmlformats.org/drawingml/2006/main">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TextBox 2" id="2"/>
          <p:cNvSpPr txBox="true"/>
          <p:nvPr/>
        </p:nvSpPr>
        <p:spPr>
          <a:xfrm rot="0">
            <a:off x="269987" y="1490642"/>
            <a:ext cx="7778587" cy="6276975"/>
          </a:xfrm>
          <a:prstGeom prst="rect">
            <a:avLst/>
          </a:prstGeom>
        </p:spPr>
        <p:txBody>
          <a:bodyPr anchor="t" rtlCol="false" tIns="0" lIns="0" bIns="0" rIns="0">
            <a:spAutoFit/>
          </a:bodyPr>
          <a:lstStyle/>
          <a:p>
            <a:pPr algn="ctr">
              <a:lnSpc>
                <a:spcPts val="6688"/>
              </a:lnSpc>
            </a:pPr>
            <a:r>
              <a:rPr lang="en-US" sz="5574" b="true">
                <a:solidFill>
                  <a:srgbClr val="A50021"/>
                </a:solidFill>
                <a:latin typeface="Times New Roman Bold"/>
                <a:ea typeface="Times New Roman Bold"/>
                <a:cs typeface="Times New Roman Bold"/>
                <a:sym typeface="Times New Roman Bold"/>
              </a:rPr>
              <a:t>Solution</a:t>
            </a:r>
          </a:p>
          <a:p>
            <a:pPr algn="l" marL="858003" indent="-429002" lvl="1">
              <a:lnSpc>
                <a:spcPts val="4768"/>
              </a:lnSpc>
              <a:buFont typeface="Arial"/>
              <a:buChar char="•"/>
            </a:pPr>
            <a:r>
              <a:rPr lang="en-US" sz="3974">
                <a:solidFill>
                  <a:srgbClr val="000000"/>
                </a:solidFill>
                <a:latin typeface="Times New Roman"/>
                <a:ea typeface="Times New Roman"/>
                <a:cs typeface="Times New Roman"/>
                <a:sym typeface="Times New Roman"/>
              </a:rPr>
              <a:t>Decision-making layer for IoMT security</a:t>
            </a:r>
          </a:p>
          <a:p>
            <a:pPr algn="l" marL="858003" indent="-429002" lvl="1">
              <a:lnSpc>
                <a:spcPts val="4768"/>
              </a:lnSpc>
              <a:buFont typeface="Arial"/>
              <a:buChar char="•"/>
            </a:pPr>
            <a:r>
              <a:rPr lang="en-US" sz="3974">
                <a:solidFill>
                  <a:srgbClr val="000000"/>
                </a:solidFill>
                <a:latin typeface="Times New Roman"/>
                <a:ea typeface="Times New Roman"/>
                <a:cs typeface="Times New Roman"/>
                <a:sym typeface="Times New Roman"/>
              </a:rPr>
              <a:t>Correlates ML alerts into incidents</a:t>
            </a:r>
          </a:p>
          <a:p>
            <a:pPr algn="l" marL="858003" indent="-429002" lvl="1">
              <a:lnSpc>
                <a:spcPts val="4768"/>
              </a:lnSpc>
              <a:buFont typeface="Arial"/>
              <a:buChar char="•"/>
            </a:pPr>
            <a:r>
              <a:rPr lang="en-US" sz="3974">
                <a:solidFill>
                  <a:srgbClr val="000000"/>
                </a:solidFill>
                <a:latin typeface="Times New Roman"/>
                <a:ea typeface="Times New Roman"/>
                <a:cs typeface="Times New Roman"/>
                <a:sym typeface="Times New Roman"/>
              </a:rPr>
              <a:t>Groups alerts by time and device</a:t>
            </a:r>
          </a:p>
          <a:p>
            <a:pPr algn="l" marL="858003" indent="-429002" lvl="1">
              <a:lnSpc>
                <a:spcPts val="4768"/>
              </a:lnSpc>
              <a:buFont typeface="Arial"/>
              <a:buChar char="•"/>
            </a:pPr>
            <a:r>
              <a:rPr lang="en-US" sz="3974">
                <a:solidFill>
                  <a:srgbClr val="000000"/>
                </a:solidFill>
                <a:latin typeface="Times New Roman"/>
                <a:ea typeface="Times New Roman"/>
                <a:cs typeface="Times New Roman"/>
                <a:sym typeface="Times New Roman"/>
              </a:rPr>
              <a:t>Assigns patient-aware severity</a:t>
            </a:r>
          </a:p>
          <a:p>
            <a:pPr algn="l" marL="858003" indent="-429002" lvl="1">
              <a:lnSpc>
                <a:spcPts val="4768"/>
              </a:lnSpc>
              <a:buFont typeface="Arial"/>
              <a:buChar char="•"/>
            </a:pPr>
            <a:r>
              <a:rPr lang="en-US" sz="3974">
                <a:solidFill>
                  <a:srgbClr val="000000"/>
                </a:solidFill>
                <a:latin typeface="Times New Roman"/>
                <a:ea typeface="Times New Roman"/>
                <a:cs typeface="Times New Roman"/>
                <a:sym typeface="Times New Roman"/>
              </a:rPr>
              <a:t>Outputs SOC-ready incident summaries</a:t>
            </a:r>
          </a:p>
          <a:p>
            <a:pPr algn="l">
              <a:lnSpc>
                <a:spcPts val="4768"/>
              </a:lnSpc>
              <a:spcBef>
                <a:spcPct val="0"/>
              </a:spcBef>
            </a:pPr>
          </a:p>
        </p:txBody>
      </p:sp>
      <p:sp>
        <p:nvSpPr>
          <p:cNvPr name="TextBox 3" id="3"/>
          <p:cNvSpPr txBox="true"/>
          <p:nvPr/>
        </p:nvSpPr>
        <p:spPr>
          <a:xfrm rot="0">
            <a:off x="9480713" y="1490642"/>
            <a:ext cx="7778587" cy="3971925"/>
          </a:xfrm>
          <a:prstGeom prst="rect">
            <a:avLst/>
          </a:prstGeom>
        </p:spPr>
        <p:txBody>
          <a:bodyPr anchor="t" rtlCol="false" tIns="0" lIns="0" bIns="0" rIns="0">
            <a:spAutoFit/>
          </a:bodyPr>
          <a:lstStyle/>
          <a:p>
            <a:pPr algn="ctr">
              <a:lnSpc>
                <a:spcPts val="6688"/>
              </a:lnSpc>
            </a:pPr>
            <a:r>
              <a:rPr lang="en-US" sz="5574" b="true">
                <a:solidFill>
                  <a:srgbClr val="A50021"/>
                </a:solidFill>
                <a:latin typeface="Times New Roman Bold"/>
                <a:ea typeface="Times New Roman Bold"/>
                <a:cs typeface="Times New Roman Bold"/>
                <a:sym typeface="Times New Roman Bold"/>
              </a:rPr>
              <a:t>User Requirements</a:t>
            </a:r>
          </a:p>
          <a:p>
            <a:pPr algn="l" marL="857126" indent="-428563" lvl="1">
              <a:lnSpc>
                <a:spcPts val="4764"/>
              </a:lnSpc>
              <a:buFont typeface="Arial"/>
              <a:buChar char="•"/>
            </a:pPr>
            <a:r>
              <a:rPr lang="en-US" sz="3970">
                <a:solidFill>
                  <a:srgbClr val="000000"/>
                </a:solidFill>
                <a:latin typeface="Times New Roman"/>
                <a:ea typeface="Times New Roman"/>
                <a:cs typeface="Times New Roman"/>
                <a:sym typeface="Times New Roman"/>
              </a:rPr>
              <a:t>R</a:t>
            </a:r>
            <a:r>
              <a:rPr lang="en-US" sz="3970">
                <a:solidFill>
                  <a:srgbClr val="000000"/>
                </a:solidFill>
                <a:latin typeface="Times New Roman"/>
                <a:ea typeface="Times New Roman"/>
                <a:cs typeface="Times New Roman"/>
                <a:sym typeface="Times New Roman"/>
              </a:rPr>
              <a:t>educe ML alert noise</a:t>
            </a:r>
          </a:p>
          <a:p>
            <a:pPr algn="l" marL="857126" indent="-428563" lvl="1">
              <a:lnSpc>
                <a:spcPts val="4764"/>
              </a:lnSpc>
              <a:buFont typeface="Arial"/>
              <a:buChar char="•"/>
            </a:pPr>
            <a:r>
              <a:rPr lang="en-US" sz="3970">
                <a:solidFill>
                  <a:srgbClr val="000000"/>
                </a:solidFill>
                <a:latin typeface="Times New Roman"/>
                <a:ea typeface="Times New Roman"/>
                <a:cs typeface="Times New Roman"/>
                <a:sym typeface="Times New Roman"/>
              </a:rPr>
              <a:t>Identify real security incidents</a:t>
            </a:r>
          </a:p>
          <a:p>
            <a:pPr algn="l" marL="857126" indent="-428563" lvl="1">
              <a:lnSpc>
                <a:spcPts val="4764"/>
              </a:lnSpc>
              <a:buFont typeface="Arial"/>
              <a:buChar char="•"/>
            </a:pPr>
            <a:r>
              <a:rPr lang="en-US" sz="3970">
                <a:solidFill>
                  <a:srgbClr val="000000"/>
                </a:solidFill>
                <a:latin typeface="Times New Roman"/>
                <a:ea typeface="Times New Roman"/>
                <a:cs typeface="Times New Roman"/>
                <a:sym typeface="Times New Roman"/>
              </a:rPr>
              <a:t>Provide clear, explainable outputs</a:t>
            </a:r>
          </a:p>
          <a:p>
            <a:pPr algn="l" marL="857126" indent="-428563" lvl="1">
              <a:lnSpc>
                <a:spcPts val="4764"/>
              </a:lnSpc>
              <a:buFont typeface="Arial"/>
              <a:buChar char="•"/>
            </a:pPr>
            <a:r>
              <a:rPr lang="en-US" sz="3970">
                <a:solidFill>
                  <a:srgbClr val="000000"/>
                </a:solidFill>
                <a:latin typeface="Times New Roman"/>
                <a:ea typeface="Times New Roman"/>
                <a:cs typeface="Times New Roman"/>
                <a:sym typeface="Times New Roman"/>
              </a:rPr>
              <a:t>Support healthcare compliance</a:t>
            </a:r>
          </a:p>
          <a:p>
            <a:pPr algn="ctr">
              <a:lnSpc>
                <a:spcPts val="5483"/>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TextBox 2" id="2"/>
          <p:cNvSpPr txBox="true"/>
          <p:nvPr/>
        </p:nvSpPr>
        <p:spPr>
          <a:xfrm rot="0">
            <a:off x="422387" y="1046622"/>
            <a:ext cx="8246153" cy="4572000"/>
          </a:xfrm>
          <a:prstGeom prst="rect">
            <a:avLst/>
          </a:prstGeom>
        </p:spPr>
        <p:txBody>
          <a:bodyPr anchor="t" rtlCol="false" tIns="0" lIns="0" bIns="0" rIns="0">
            <a:spAutoFit/>
          </a:bodyPr>
          <a:lstStyle/>
          <a:p>
            <a:pPr algn="ctr">
              <a:lnSpc>
                <a:spcPts val="6688"/>
              </a:lnSpc>
            </a:pPr>
            <a:r>
              <a:rPr lang="en-US" sz="5574" b="true">
                <a:solidFill>
                  <a:srgbClr val="A50021"/>
                </a:solidFill>
                <a:latin typeface="Times New Roman Bold"/>
                <a:ea typeface="Times New Roman Bold"/>
                <a:cs typeface="Times New Roman Bold"/>
                <a:sym typeface="Times New Roman Bold"/>
              </a:rPr>
              <a:t>Design Excellence</a:t>
            </a:r>
          </a:p>
          <a:p>
            <a:pPr algn="l" marL="852809" indent="-426404" lvl="1">
              <a:lnSpc>
                <a:spcPts val="4740"/>
              </a:lnSpc>
              <a:buFont typeface="Arial"/>
              <a:buChar char="•"/>
            </a:pPr>
            <a:r>
              <a:rPr lang="en-US" sz="3950">
                <a:solidFill>
                  <a:srgbClr val="000000"/>
                </a:solidFill>
                <a:latin typeface="Times New Roman"/>
                <a:ea typeface="Times New Roman"/>
                <a:cs typeface="Times New Roman"/>
                <a:sym typeface="Times New Roman"/>
              </a:rPr>
              <a:t>Clear detection, decision separation</a:t>
            </a:r>
          </a:p>
          <a:p>
            <a:pPr algn="l" marL="852809" indent="-426404" lvl="1">
              <a:lnSpc>
                <a:spcPts val="4740"/>
              </a:lnSpc>
              <a:buFont typeface="Arial"/>
              <a:buChar char="•"/>
            </a:pPr>
            <a:r>
              <a:rPr lang="en-US" sz="3950">
                <a:solidFill>
                  <a:srgbClr val="000000"/>
                </a:solidFill>
                <a:latin typeface="Times New Roman"/>
                <a:ea typeface="Times New Roman"/>
                <a:cs typeface="Times New Roman"/>
                <a:sym typeface="Times New Roman"/>
              </a:rPr>
              <a:t>Adaptive correlation thresholds</a:t>
            </a:r>
          </a:p>
          <a:p>
            <a:pPr algn="l" marL="852809" indent="-426404" lvl="1">
              <a:lnSpc>
                <a:spcPts val="4740"/>
              </a:lnSpc>
              <a:buFont typeface="Arial"/>
              <a:buChar char="•"/>
            </a:pPr>
            <a:r>
              <a:rPr lang="en-US" sz="3950">
                <a:solidFill>
                  <a:srgbClr val="000000"/>
                </a:solidFill>
                <a:latin typeface="Times New Roman"/>
                <a:ea typeface="Times New Roman"/>
                <a:cs typeface="Times New Roman"/>
                <a:sym typeface="Times New Roman"/>
              </a:rPr>
              <a:t>Healthcare-aware severity scoring</a:t>
            </a:r>
          </a:p>
          <a:p>
            <a:pPr algn="l" marL="852809" indent="-426404" lvl="1">
              <a:lnSpc>
                <a:spcPts val="4740"/>
              </a:lnSpc>
              <a:buFont typeface="Arial"/>
              <a:buChar char="•"/>
            </a:pPr>
            <a:r>
              <a:rPr lang="en-US" sz="3950">
                <a:solidFill>
                  <a:srgbClr val="000000"/>
                </a:solidFill>
                <a:latin typeface="Times New Roman"/>
                <a:ea typeface="Times New Roman"/>
                <a:cs typeface="Times New Roman"/>
                <a:sym typeface="Times New Roman"/>
              </a:rPr>
              <a:t>Ex</a:t>
            </a:r>
            <a:r>
              <a:rPr lang="en-US" sz="3950">
                <a:solidFill>
                  <a:srgbClr val="000000"/>
                </a:solidFill>
                <a:latin typeface="Times New Roman"/>
                <a:ea typeface="Times New Roman"/>
                <a:cs typeface="Times New Roman"/>
                <a:sym typeface="Times New Roman"/>
              </a:rPr>
              <a:t>plainable, SOC-friendly outputs</a:t>
            </a:r>
          </a:p>
          <a:p>
            <a:pPr algn="l" marL="852809" indent="-426404" lvl="1">
              <a:lnSpc>
                <a:spcPts val="4740"/>
              </a:lnSpc>
              <a:buFont typeface="Arial"/>
              <a:buChar char="•"/>
            </a:pPr>
            <a:r>
              <a:rPr lang="en-US" sz="3950">
                <a:solidFill>
                  <a:srgbClr val="000000"/>
                </a:solidFill>
                <a:latin typeface="Times New Roman"/>
                <a:ea typeface="Times New Roman"/>
                <a:cs typeface="Times New Roman"/>
                <a:sym typeface="Times New Roman"/>
              </a:rPr>
              <a:t>Extensible for IDS integration</a:t>
            </a:r>
          </a:p>
          <a:p>
            <a:pPr algn="ctr">
              <a:lnSpc>
                <a:spcPts val="5488"/>
              </a:lnSpc>
              <a:spcBef>
                <a:spcPct val="0"/>
              </a:spcBef>
            </a:pPr>
          </a:p>
        </p:txBody>
      </p:sp>
      <p:sp>
        <p:nvSpPr>
          <p:cNvPr name="TextBox 3" id="3"/>
          <p:cNvSpPr txBox="true"/>
          <p:nvPr/>
        </p:nvSpPr>
        <p:spPr>
          <a:xfrm rot="0">
            <a:off x="8668540" y="1000125"/>
            <a:ext cx="9085981" cy="4438650"/>
          </a:xfrm>
          <a:prstGeom prst="rect">
            <a:avLst/>
          </a:prstGeom>
        </p:spPr>
        <p:txBody>
          <a:bodyPr anchor="t" rtlCol="false" tIns="0" lIns="0" bIns="0" rIns="0">
            <a:spAutoFit/>
          </a:bodyPr>
          <a:lstStyle/>
          <a:p>
            <a:pPr algn="ctr">
              <a:lnSpc>
                <a:spcPts val="6143"/>
              </a:lnSpc>
            </a:pPr>
            <a:r>
              <a:rPr lang="en-US" sz="5119" b="true">
                <a:solidFill>
                  <a:srgbClr val="A50021"/>
                </a:solidFill>
                <a:latin typeface="Times New Roman Bold"/>
                <a:ea typeface="Times New Roman Bold"/>
                <a:cs typeface="Times New Roman Bold"/>
                <a:sym typeface="Times New Roman Bold"/>
              </a:rPr>
              <a:t>Fe</a:t>
            </a:r>
            <a:r>
              <a:rPr lang="en-US" sz="5119" b="true">
                <a:solidFill>
                  <a:srgbClr val="A50021"/>
                </a:solidFill>
                <a:latin typeface="Times New Roman Bold"/>
                <a:ea typeface="Times New Roman Bold"/>
                <a:cs typeface="Times New Roman Bold"/>
                <a:sym typeface="Times New Roman Bold"/>
              </a:rPr>
              <a:t>edback &amp; Improvements</a:t>
            </a:r>
          </a:p>
          <a:p>
            <a:pPr algn="l" marL="857122" indent="-428561" lvl="1">
              <a:lnSpc>
                <a:spcPts val="4763"/>
              </a:lnSpc>
              <a:buFont typeface="Arial"/>
              <a:buChar char="•"/>
            </a:pPr>
            <a:r>
              <a:rPr lang="en-US" sz="3969">
                <a:solidFill>
                  <a:srgbClr val="000000"/>
                </a:solidFill>
                <a:latin typeface="Times New Roman"/>
                <a:ea typeface="Times New Roman"/>
                <a:cs typeface="Times New Roman"/>
                <a:sym typeface="Times New Roman"/>
              </a:rPr>
              <a:t>Alert noise significantly reduced</a:t>
            </a:r>
          </a:p>
          <a:p>
            <a:pPr algn="l" marL="857122" indent="-428561" lvl="1">
              <a:lnSpc>
                <a:spcPts val="4763"/>
              </a:lnSpc>
              <a:buFont typeface="Arial"/>
              <a:buChar char="•"/>
            </a:pPr>
            <a:r>
              <a:rPr lang="en-US" sz="3969">
                <a:solidFill>
                  <a:srgbClr val="000000"/>
                </a:solidFill>
                <a:latin typeface="Times New Roman"/>
                <a:ea typeface="Times New Roman"/>
                <a:cs typeface="Times New Roman"/>
                <a:sym typeface="Times New Roman"/>
              </a:rPr>
              <a:t>Better prioritization of critical devices</a:t>
            </a:r>
          </a:p>
          <a:p>
            <a:pPr algn="l" marL="857122" indent="-428561" lvl="1">
              <a:lnSpc>
                <a:spcPts val="4763"/>
              </a:lnSpc>
              <a:buFont typeface="Arial"/>
              <a:buChar char="•"/>
            </a:pPr>
            <a:r>
              <a:rPr lang="en-US" sz="3969">
                <a:solidFill>
                  <a:srgbClr val="000000"/>
                </a:solidFill>
                <a:latin typeface="Times New Roman"/>
                <a:ea typeface="Times New Roman"/>
                <a:cs typeface="Times New Roman"/>
                <a:sym typeface="Times New Roman"/>
              </a:rPr>
              <a:t>Ea</a:t>
            </a:r>
            <a:r>
              <a:rPr lang="en-US" sz="3969">
                <a:solidFill>
                  <a:srgbClr val="000000"/>
                </a:solidFill>
                <a:latin typeface="Times New Roman"/>
                <a:ea typeface="Times New Roman"/>
                <a:cs typeface="Times New Roman"/>
                <a:sym typeface="Times New Roman"/>
              </a:rPr>
              <a:t>sy SOC interpretation</a:t>
            </a:r>
          </a:p>
          <a:p>
            <a:pPr algn="l" marL="857122" indent="-428561" lvl="1">
              <a:lnSpc>
                <a:spcPts val="4763"/>
              </a:lnSpc>
              <a:buFont typeface="Arial"/>
              <a:buChar char="•"/>
            </a:pPr>
            <a:r>
              <a:rPr lang="en-US" sz="3969">
                <a:solidFill>
                  <a:srgbClr val="000000"/>
                </a:solidFill>
                <a:latin typeface="Times New Roman"/>
                <a:ea typeface="Times New Roman"/>
                <a:cs typeface="Times New Roman"/>
                <a:sym typeface="Times New Roman"/>
              </a:rPr>
              <a:t>IDS integration planned</a:t>
            </a:r>
          </a:p>
          <a:p>
            <a:pPr algn="l" marL="857122" indent="-428561" lvl="1">
              <a:lnSpc>
                <a:spcPts val="4763"/>
              </a:lnSpc>
              <a:buFont typeface="Arial"/>
              <a:buChar char="•"/>
            </a:pPr>
            <a:r>
              <a:rPr lang="en-US" sz="3969">
                <a:solidFill>
                  <a:srgbClr val="000000"/>
                </a:solidFill>
                <a:latin typeface="Times New Roman"/>
                <a:ea typeface="Times New Roman"/>
                <a:cs typeface="Times New Roman"/>
                <a:sym typeface="Times New Roman"/>
              </a:rPr>
              <a:t>ML-assisted severity as future work</a:t>
            </a:r>
          </a:p>
          <a:p>
            <a:pPr algn="ctr">
              <a:lnSpc>
                <a:spcPts val="5041"/>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4" id="4" descr="A group of people working on a cloud  AI-generated content may be incorrect."/>
          <p:cNvSpPr/>
          <p:nvPr/>
        </p:nvSpPr>
        <p:spPr>
          <a:xfrm flipH="false" flipV="false" rot="0">
            <a:off x="-661940" y="-77943"/>
            <a:ext cx="13756948" cy="9567615"/>
          </a:xfrm>
          <a:custGeom>
            <a:avLst/>
            <a:gdLst/>
            <a:ahLst/>
            <a:cxnLst/>
            <a:rect r="r" b="b" t="t" l="l"/>
            <a:pathLst>
              <a:path h="9567615" w="13756948">
                <a:moveTo>
                  <a:pt x="0" y="0"/>
                </a:moveTo>
                <a:lnTo>
                  <a:pt x="13756948" y="0"/>
                </a:lnTo>
                <a:lnTo>
                  <a:pt x="13756948" y="9567615"/>
                </a:lnTo>
                <a:lnTo>
                  <a:pt x="0" y="9567615"/>
                </a:lnTo>
                <a:lnTo>
                  <a:pt x="0" y="0"/>
                </a:lnTo>
                <a:close/>
              </a:path>
            </a:pathLst>
          </a:custGeom>
          <a:blipFill>
            <a:blip r:embed="rId3">
              <a:alphaModFix amt="8999"/>
            </a:blip>
            <a:stretch>
              <a:fillRect l="-4986" t="0" r="0" b="-36616"/>
            </a:stretch>
          </a:blipFill>
        </p:spPr>
      </p:sp>
      <p:grpSp>
        <p:nvGrpSpPr>
          <p:cNvPr name="Group 5" id="5"/>
          <p:cNvGrpSpPr/>
          <p:nvPr/>
        </p:nvGrpSpPr>
        <p:grpSpPr>
          <a:xfrm rot="0">
            <a:off x="13063671" y="-19050"/>
            <a:ext cx="5166150" cy="9605715"/>
            <a:chOff x="0" y="0"/>
            <a:chExt cx="6888201" cy="12807620"/>
          </a:xfrm>
        </p:grpSpPr>
        <p:sp>
          <p:nvSpPr>
            <p:cNvPr name="Freeform 6" id="6"/>
            <p:cNvSpPr/>
            <p:nvPr/>
          </p:nvSpPr>
          <p:spPr>
            <a:xfrm flipH="false" flipV="false" rot="0">
              <a:off x="25400" y="25400"/>
              <a:ext cx="6837426" cy="12756769"/>
            </a:xfrm>
            <a:custGeom>
              <a:avLst/>
              <a:gdLst/>
              <a:ahLst/>
              <a:cxnLst/>
              <a:rect r="r" b="b" t="t" l="l"/>
              <a:pathLst>
                <a:path h="12756769" w="6837426">
                  <a:moveTo>
                    <a:pt x="0" y="0"/>
                  </a:moveTo>
                  <a:lnTo>
                    <a:pt x="6837426" y="0"/>
                  </a:lnTo>
                  <a:lnTo>
                    <a:pt x="6837426" y="12756769"/>
                  </a:lnTo>
                  <a:lnTo>
                    <a:pt x="0" y="12756769"/>
                  </a:lnTo>
                  <a:close/>
                </a:path>
              </a:pathLst>
            </a:custGeom>
            <a:solidFill>
              <a:srgbClr val="02313E"/>
            </a:solidFill>
            <a:ln w="12700">
              <a:solidFill>
                <a:srgbClr val="000000"/>
              </a:solidFill>
            </a:ln>
          </p:spPr>
        </p:sp>
        <p:sp>
          <p:nvSpPr>
            <p:cNvPr name="Freeform 7" id="7"/>
            <p:cNvSpPr/>
            <p:nvPr/>
          </p:nvSpPr>
          <p:spPr>
            <a:xfrm flipH="false" flipV="false" rot="0">
              <a:off x="0" y="0"/>
              <a:ext cx="6888226" cy="12807569"/>
            </a:xfrm>
            <a:custGeom>
              <a:avLst/>
              <a:gdLst/>
              <a:ahLst/>
              <a:cxnLst/>
              <a:rect r="r" b="b" t="t" l="l"/>
              <a:pathLst>
                <a:path h="12807569" w="6888226">
                  <a:moveTo>
                    <a:pt x="25400" y="0"/>
                  </a:moveTo>
                  <a:lnTo>
                    <a:pt x="6862826" y="0"/>
                  </a:lnTo>
                  <a:cubicBezTo>
                    <a:pt x="6876796" y="0"/>
                    <a:pt x="6888226" y="11430"/>
                    <a:pt x="6888226" y="25400"/>
                  </a:cubicBezTo>
                  <a:lnTo>
                    <a:pt x="6888226" y="12782169"/>
                  </a:lnTo>
                  <a:cubicBezTo>
                    <a:pt x="6888226" y="12796139"/>
                    <a:pt x="6876796" y="12807569"/>
                    <a:pt x="6862826" y="12807569"/>
                  </a:cubicBezTo>
                  <a:lnTo>
                    <a:pt x="25400" y="12807569"/>
                  </a:lnTo>
                  <a:cubicBezTo>
                    <a:pt x="11430" y="12807569"/>
                    <a:pt x="0" y="12796139"/>
                    <a:pt x="0" y="12782169"/>
                  </a:cubicBezTo>
                  <a:lnTo>
                    <a:pt x="0" y="25400"/>
                  </a:lnTo>
                  <a:cubicBezTo>
                    <a:pt x="0" y="11430"/>
                    <a:pt x="11430" y="0"/>
                    <a:pt x="25400" y="0"/>
                  </a:cubicBezTo>
                  <a:moveTo>
                    <a:pt x="25400" y="50800"/>
                  </a:moveTo>
                  <a:lnTo>
                    <a:pt x="25400" y="25400"/>
                  </a:lnTo>
                  <a:lnTo>
                    <a:pt x="50800" y="25400"/>
                  </a:lnTo>
                  <a:lnTo>
                    <a:pt x="50800" y="12782169"/>
                  </a:lnTo>
                  <a:lnTo>
                    <a:pt x="25400" y="12782169"/>
                  </a:lnTo>
                  <a:lnTo>
                    <a:pt x="25400" y="12756769"/>
                  </a:lnTo>
                  <a:lnTo>
                    <a:pt x="6862826" y="12756769"/>
                  </a:lnTo>
                  <a:lnTo>
                    <a:pt x="6862826" y="12782169"/>
                  </a:lnTo>
                  <a:lnTo>
                    <a:pt x="6837426" y="12782169"/>
                  </a:lnTo>
                  <a:lnTo>
                    <a:pt x="6837426" y="25400"/>
                  </a:lnTo>
                  <a:lnTo>
                    <a:pt x="6862826" y="25400"/>
                  </a:lnTo>
                  <a:lnTo>
                    <a:pt x="6862826" y="50800"/>
                  </a:lnTo>
                  <a:lnTo>
                    <a:pt x="25400" y="50800"/>
                  </a:lnTo>
                  <a:close/>
                </a:path>
              </a:pathLst>
            </a:custGeom>
            <a:solidFill>
              <a:srgbClr val="072428"/>
            </a:solidFill>
            <a:ln w="12700">
              <a:solidFill>
                <a:srgbClr val="000000"/>
              </a:solidFill>
            </a:ln>
          </p:spPr>
        </p:sp>
      </p:grpSp>
      <p:sp>
        <p:nvSpPr>
          <p:cNvPr name="Freeform 8" id="8"/>
          <p:cNvSpPr/>
          <p:nvPr/>
        </p:nvSpPr>
        <p:spPr>
          <a:xfrm flipH="false" flipV="false" rot="0">
            <a:off x="17942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621669"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894220" y="9489672"/>
            <a:ext cx="13954696" cy="804317"/>
            <a:chOff x="0" y="0"/>
            <a:chExt cx="18606262" cy="1072423"/>
          </a:xfrm>
        </p:grpSpPr>
        <p:sp>
          <p:nvSpPr>
            <p:cNvPr name="Freeform 11" id="11"/>
            <p:cNvSpPr/>
            <p:nvPr/>
          </p:nvSpPr>
          <p:spPr>
            <a:xfrm flipH="false" flipV="false" rot="0">
              <a:off x="0" y="0"/>
              <a:ext cx="18606266" cy="1072423"/>
            </a:xfrm>
            <a:custGeom>
              <a:avLst/>
              <a:gdLst/>
              <a:ahLst/>
              <a:cxnLst/>
              <a:rect r="r" b="b" t="t" l="l"/>
              <a:pathLst>
                <a:path h="1072423" w="18606266">
                  <a:moveTo>
                    <a:pt x="0" y="0"/>
                  </a:moveTo>
                  <a:lnTo>
                    <a:pt x="18606266" y="0"/>
                  </a:lnTo>
                  <a:lnTo>
                    <a:pt x="18606266" y="1072423"/>
                  </a:lnTo>
                  <a:lnTo>
                    <a:pt x="0" y="1072423"/>
                  </a:lnTo>
                  <a:close/>
                </a:path>
              </a:pathLst>
            </a:custGeom>
            <a:solidFill>
              <a:srgbClr val="000000">
                <a:alpha val="0"/>
              </a:srgbClr>
            </a:solidFill>
            <a:ln w="12700">
              <a:solidFill>
                <a:srgbClr val="000000"/>
              </a:solidFill>
            </a:ln>
          </p:spPr>
        </p:sp>
        <p:sp>
          <p:nvSpPr>
            <p:cNvPr name="TextBox 12" id="12"/>
            <p:cNvSpPr txBox="true"/>
            <p:nvPr/>
          </p:nvSpPr>
          <p:spPr>
            <a:xfrm>
              <a:off x="0" y="-28575"/>
              <a:ext cx="18606262" cy="1100998"/>
            </a:xfrm>
            <a:prstGeom prst="rect">
              <a:avLst/>
            </a:prstGeom>
          </p:spPr>
          <p:txBody>
            <a:bodyPr anchor="ctr" rtlCol="false" tIns="0" lIns="0" bIns="0" rIns="0"/>
            <a:lstStyle/>
            <a:p>
              <a:pPr algn="ctr" marL="0" indent="0" lvl="0">
                <a:lnSpc>
                  <a:spcPts val="4800"/>
                </a:lnSpc>
                <a:spcBef>
                  <a:spcPct val="0"/>
                </a:spcBef>
              </a:pPr>
              <a:r>
                <a:rPr lang="en-US" b="true" sz="4000" strike="noStrike" u="none">
                  <a:solidFill>
                    <a:srgbClr val="000000"/>
                  </a:solidFill>
                  <a:latin typeface="Times New Roman Bold"/>
                  <a:ea typeface="Times New Roman Bold"/>
                  <a:cs typeface="Times New Roman Bold"/>
                  <a:sym typeface="Times New Roman Bold"/>
                </a:rPr>
                <a:t>IT22587138   |   GUNASEKARA A G M K   |   25-26J-70</a:t>
              </a:r>
            </a:p>
          </p:txBody>
        </p:sp>
      </p:grpSp>
      <p:sp>
        <p:nvSpPr>
          <p:cNvPr name="Freeform 13" id="13" descr="A person standing under a tree  AI-generated content may be incorrect."/>
          <p:cNvSpPr/>
          <p:nvPr/>
        </p:nvSpPr>
        <p:spPr>
          <a:xfrm flipH="false" flipV="false" rot="0">
            <a:off x="13795705" y="311515"/>
            <a:ext cx="3334817" cy="3659557"/>
          </a:xfrm>
          <a:custGeom>
            <a:avLst/>
            <a:gdLst/>
            <a:ahLst/>
            <a:cxnLst/>
            <a:rect r="r" b="b" t="t" l="l"/>
            <a:pathLst>
              <a:path h="3659557" w="3334817">
                <a:moveTo>
                  <a:pt x="0" y="0"/>
                </a:moveTo>
                <a:lnTo>
                  <a:pt x="3334817" y="0"/>
                </a:lnTo>
                <a:lnTo>
                  <a:pt x="3334817" y="3659558"/>
                </a:lnTo>
                <a:lnTo>
                  <a:pt x="0" y="3659558"/>
                </a:lnTo>
                <a:lnTo>
                  <a:pt x="0" y="0"/>
                </a:lnTo>
                <a:close/>
              </a:path>
            </a:pathLst>
          </a:custGeom>
          <a:blipFill>
            <a:blip r:embed="rId6"/>
            <a:stretch>
              <a:fillRect l="-7879" t="0" r="0" b="-31075"/>
            </a:stretch>
          </a:blipFill>
        </p:spPr>
      </p:sp>
      <p:sp>
        <p:nvSpPr>
          <p:cNvPr name="Freeform 14" id="14" descr="Types of attacks in IoMT environment."/>
          <p:cNvSpPr/>
          <p:nvPr/>
        </p:nvSpPr>
        <p:spPr>
          <a:xfrm flipH="false" flipV="false" rot="0">
            <a:off x="5209508" y="5381292"/>
            <a:ext cx="4740564" cy="3154394"/>
          </a:xfrm>
          <a:custGeom>
            <a:avLst/>
            <a:gdLst/>
            <a:ahLst/>
            <a:cxnLst/>
            <a:rect r="r" b="b" t="t" l="l"/>
            <a:pathLst>
              <a:path h="3154394" w="4740564">
                <a:moveTo>
                  <a:pt x="0" y="0"/>
                </a:moveTo>
                <a:lnTo>
                  <a:pt x="4740564" y="0"/>
                </a:lnTo>
                <a:lnTo>
                  <a:pt x="4740564" y="3154394"/>
                </a:lnTo>
                <a:lnTo>
                  <a:pt x="0" y="3154394"/>
                </a:lnTo>
                <a:lnTo>
                  <a:pt x="0" y="0"/>
                </a:lnTo>
                <a:close/>
              </a:path>
            </a:pathLst>
          </a:custGeom>
          <a:blipFill>
            <a:blip r:embed="rId7"/>
            <a:stretch>
              <a:fillRect l="0" t="0" r="-460" b="0"/>
            </a:stretch>
          </a:blipFill>
        </p:spPr>
      </p:sp>
      <p:sp>
        <p:nvSpPr>
          <p:cNvPr name="Freeform 15" id="15" descr="A lightweight and secure authentication and privacy protection scheme for  internet of medical things | Scientific Reports"/>
          <p:cNvSpPr/>
          <p:nvPr/>
        </p:nvSpPr>
        <p:spPr>
          <a:xfrm flipH="false" flipV="false" rot="0">
            <a:off x="883310" y="3064754"/>
            <a:ext cx="4051754" cy="3893734"/>
          </a:xfrm>
          <a:custGeom>
            <a:avLst/>
            <a:gdLst/>
            <a:ahLst/>
            <a:cxnLst/>
            <a:rect r="r" b="b" t="t" l="l"/>
            <a:pathLst>
              <a:path h="3893734" w="4051754">
                <a:moveTo>
                  <a:pt x="0" y="0"/>
                </a:moveTo>
                <a:lnTo>
                  <a:pt x="4051754" y="0"/>
                </a:lnTo>
                <a:lnTo>
                  <a:pt x="4051754" y="3893735"/>
                </a:lnTo>
                <a:lnTo>
                  <a:pt x="0" y="3893735"/>
                </a:lnTo>
                <a:lnTo>
                  <a:pt x="0" y="0"/>
                </a:lnTo>
                <a:close/>
              </a:path>
            </a:pathLst>
          </a:custGeom>
          <a:blipFill>
            <a:blip r:embed="rId8"/>
            <a:stretch>
              <a:fillRect l="0" t="0" r="-43" b="0"/>
            </a:stretch>
          </a:blipFill>
        </p:spPr>
      </p:sp>
      <p:grpSp>
        <p:nvGrpSpPr>
          <p:cNvPr name="Group 16" id="16"/>
          <p:cNvGrpSpPr/>
          <p:nvPr/>
        </p:nvGrpSpPr>
        <p:grpSpPr>
          <a:xfrm rot="-5400000">
            <a:off x="10171547" y="5941600"/>
            <a:ext cx="1262053" cy="2155412"/>
            <a:chOff x="0" y="0"/>
            <a:chExt cx="1682737" cy="2873883"/>
          </a:xfrm>
        </p:grpSpPr>
        <p:sp>
          <p:nvSpPr>
            <p:cNvPr name="Freeform 17" id="17"/>
            <p:cNvSpPr/>
            <p:nvPr/>
          </p:nvSpPr>
          <p:spPr>
            <a:xfrm flipH="false" flipV="false" rot="0">
              <a:off x="25400" y="25400"/>
              <a:ext cx="1631950" cy="2823083"/>
            </a:xfrm>
            <a:custGeom>
              <a:avLst/>
              <a:gdLst/>
              <a:ahLst/>
              <a:cxnLst/>
              <a:rect r="r" b="b" t="t" l="l"/>
              <a:pathLst>
                <a:path h="2823083" w="1631950">
                  <a:moveTo>
                    <a:pt x="1631950" y="0"/>
                  </a:moveTo>
                  <a:lnTo>
                    <a:pt x="1631950" y="1893316"/>
                  </a:lnTo>
                  <a:cubicBezTo>
                    <a:pt x="1631950" y="2292731"/>
                    <a:pt x="1312291" y="2616454"/>
                    <a:pt x="917956" y="2616454"/>
                  </a:cubicBezTo>
                  <a:lnTo>
                    <a:pt x="407924" y="2616454"/>
                  </a:lnTo>
                  <a:lnTo>
                    <a:pt x="407924" y="2823083"/>
                  </a:lnTo>
                  <a:lnTo>
                    <a:pt x="0" y="2409825"/>
                  </a:lnTo>
                  <a:lnTo>
                    <a:pt x="407924" y="1996567"/>
                  </a:lnTo>
                  <a:lnTo>
                    <a:pt x="407924" y="2203196"/>
                  </a:lnTo>
                  <a:lnTo>
                    <a:pt x="917956" y="2203196"/>
                  </a:lnTo>
                  <a:cubicBezTo>
                    <a:pt x="1086993" y="2203196"/>
                    <a:pt x="1223899" y="2064385"/>
                    <a:pt x="1223899" y="1893316"/>
                  </a:cubicBezTo>
                  <a:lnTo>
                    <a:pt x="1223899" y="0"/>
                  </a:lnTo>
                  <a:close/>
                </a:path>
              </a:pathLst>
            </a:custGeom>
            <a:solidFill>
              <a:srgbClr val="A50021"/>
            </a:solidFill>
            <a:ln w="12700">
              <a:solidFill>
                <a:srgbClr val="000000"/>
              </a:solidFill>
            </a:ln>
          </p:spPr>
        </p:sp>
        <p:sp>
          <p:nvSpPr>
            <p:cNvPr name="Freeform 18" id="18"/>
            <p:cNvSpPr/>
            <p:nvPr/>
          </p:nvSpPr>
          <p:spPr>
            <a:xfrm flipH="false" flipV="false" rot="0">
              <a:off x="32" y="0"/>
              <a:ext cx="1682718" cy="2873884"/>
            </a:xfrm>
            <a:custGeom>
              <a:avLst/>
              <a:gdLst/>
              <a:ahLst/>
              <a:cxnLst/>
              <a:rect r="r" b="b" t="t" l="l"/>
              <a:pathLst>
                <a:path h="2873884" w="1682718">
                  <a:moveTo>
                    <a:pt x="1682718" y="25400"/>
                  </a:moveTo>
                  <a:lnTo>
                    <a:pt x="1682718" y="1918716"/>
                  </a:lnTo>
                  <a:lnTo>
                    <a:pt x="1657318" y="1918716"/>
                  </a:lnTo>
                  <a:lnTo>
                    <a:pt x="1682718" y="1918716"/>
                  </a:lnTo>
                  <a:cubicBezTo>
                    <a:pt x="1682718" y="2331847"/>
                    <a:pt x="1352010" y="2667254"/>
                    <a:pt x="943324" y="2667254"/>
                  </a:cubicBezTo>
                  <a:lnTo>
                    <a:pt x="943324" y="2641854"/>
                  </a:lnTo>
                  <a:lnTo>
                    <a:pt x="943324" y="2667254"/>
                  </a:lnTo>
                  <a:lnTo>
                    <a:pt x="433292" y="2667254"/>
                  </a:lnTo>
                  <a:lnTo>
                    <a:pt x="433292" y="2641854"/>
                  </a:lnTo>
                  <a:lnTo>
                    <a:pt x="458692" y="2641854"/>
                  </a:lnTo>
                  <a:lnTo>
                    <a:pt x="458692" y="2848483"/>
                  </a:lnTo>
                  <a:cubicBezTo>
                    <a:pt x="458692" y="2858770"/>
                    <a:pt x="452469" y="2868041"/>
                    <a:pt x="442944" y="2871978"/>
                  </a:cubicBezTo>
                  <a:cubicBezTo>
                    <a:pt x="433419" y="2875915"/>
                    <a:pt x="422497" y="2873629"/>
                    <a:pt x="415258" y="2866263"/>
                  </a:cubicBezTo>
                  <a:lnTo>
                    <a:pt x="7334" y="2453132"/>
                  </a:lnTo>
                  <a:cubicBezTo>
                    <a:pt x="-2445" y="2443226"/>
                    <a:pt x="-2445" y="2427351"/>
                    <a:pt x="7334" y="2417445"/>
                  </a:cubicBezTo>
                  <a:lnTo>
                    <a:pt x="415258" y="2004187"/>
                  </a:lnTo>
                  <a:cubicBezTo>
                    <a:pt x="422497" y="1996821"/>
                    <a:pt x="433419" y="1994662"/>
                    <a:pt x="442944" y="1998472"/>
                  </a:cubicBezTo>
                  <a:cubicBezTo>
                    <a:pt x="452469" y="2002282"/>
                    <a:pt x="458692" y="2011680"/>
                    <a:pt x="458692" y="2021967"/>
                  </a:cubicBezTo>
                  <a:lnTo>
                    <a:pt x="458692" y="2228596"/>
                  </a:lnTo>
                  <a:lnTo>
                    <a:pt x="433292" y="2228596"/>
                  </a:lnTo>
                  <a:lnTo>
                    <a:pt x="433292" y="2203196"/>
                  </a:lnTo>
                  <a:lnTo>
                    <a:pt x="943324" y="2203196"/>
                  </a:lnTo>
                  <a:lnTo>
                    <a:pt x="943324" y="2228596"/>
                  </a:lnTo>
                  <a:lnTo>
                    <a:pt x="943324" y="2203196"/>
                  </a:lnTo>
                  <a:cubicBezTo>
                    <a:pt x="1098010" y="2203196"/>
                    <a:pt x="1223867" y="2076069"/>
                    <a:pt x="1223867" y="1918716"/>
                  </a:cubicBezTo>
                  <a:lnTo>
                    <a:pt x="1249267" y="1918716"/>
                  </a:lnTo>
                  <a:lnTo>
                    <a:pt x="1223867" y="1918716"/>
                  </a:lnTo>
                  <a:lnTo>
                    <a:pt x="1223867" y="25400"/>
                  </a:lnTo>
                  <a:cubicBezTo>
                    <a:pt x="1223867" y="11430"/>
                    <a:pt x="1235297" y="0"/>
                    <a:pt x="1249267" y="0"/>
                  </a:cubicBezTo>
                  <a:lnTo>
                    <a:pt x="1657318" y="0"/>
                  </a:lnTo>
                  <a:cubicBezTo>
                    <a:pt x="1671288" y="0"/>
                    <a:pt x="1682718" y="11430"/>
                    <a:pt x="1682718" y="25400"/>
                  </a:cubicBezTo>
                  <a:moveTo>
                    <a:pt x="1631918" y="25400"/>
                  </a:moveTo>
                  <a:lnTo>
                    <a:pt x="1657318" y="25400"/>
                  </a:lnTo>
                  <a:lnTo>
                    <a:pt x="1657318" y="50800"/>
                  </a:lnTo>
                  <a:lnTo>
                    <a:pt x="1249267" y="50800"/>
                  </a:lnTo>
                  <a:lnTo>
                    <a:pt x="1249267" y="25400"/>
                  </a:lnTo>
                  <a:lnTo>
                    <a:pt x="1274667" y="25400"/>
                  </a:lnTo>
                  <a:lnTo>
                    <a:pt x="1274667" y="1918716"/>
                  </a:lnTo>
                  <a:cubicBezTo>
                    <a:pt x="1274667" y="2103628"/>
                    <a:pt x="1126585" y="2253996"/>
                    <a:pt x="943324" y="2253996"/>
                  </a:cubicBezTo>
                  <a:lnTo>
                    <a:pt x="433292" y="2253996"/>
                  </a:lnTo>
                  <a:cubicBezTo>
                    <a:pt x="419322" y="2253996"/>
                    <a:pt x="407892" y="2242566"/>
                    <a:pt x="407892" y="2228596"/>
                  </a:cubicBezTo>
                  <a:lnTo>
                    <a:pt x="407892" y="2021967"/>
                  </a:lnTo>
                  <a:lnTo>
                    <a:pt x="433292" y="2021967"/>
                  </a:lnTo>
                  <a:lnTo>
                    <a:pt x="451326" y="2039874"/>
                  </a:lnTo>
                  <a:lnTo>
                    <a:pt x="43402" y="2453132"/>
                  </a:lnTo>
                  <a:lnTo>
                    <a:pt x="25368" y="2435225"/>
                  </a:lnTo>
                  <a:lnTo>
                    <a:pt x="43402" y="2417318"/>
                  </a:lnTo>
                  <a:lnTo>
                    <a:pt x="451326" y="2830576"/>
                  </a:lnTo>
                  <a:lnTo>
                    <a:pt x="433292" y="2848483"/>
                  </a:lnTo>
                  <a:lnTo>
                    <a:pt x="407892" y="2848483"/>
                  </a:lnTo>
                  <a:lnTo>
                    <a:pt x="407892" y="2641854"/>
                  </a:lnTo>
                  <a:cubicBezTo>
                    <a:pt x="407892" y="2627884"/>
                    <a:pt x="419322" y="2616454"/>
                    <a:pt x="433292" y="2616454"/>
                  </a:cubicBezTo>
                  <a:lnTo>
                    <a:pt x="943324" y="2616454"/>
                  </a:lnTo>
                  <a:cubicBezTo>
                    <a:pt x="1323308" y="2616454"/>
                    <a:pt x="1631918" y="2304415"/>
                    <a:pt x="1631918" y="1918716"/>
                  </a:cubicBezTo>
                  <a:lnTo>
                    <a:pt x="1631918" y="25400"/>
                  </a:lnTo>
                  <a:close/>
                </a:path>
              </a:pathLst>
            </a:custGeom>
            <a:solidFill>
              <a:srgbClr val="A6A6A6"/>
            </a:solidFill>
            <a:ln w="12700">
              <a:solidFill>
                <a:srgbClr val="000000"/>
              </a:solidFill>
            </a:ln>
          </p:spPr>
        </p:sp>
      </p:grpSp>
      <p:sp>
        <p:nvSpPr>
          <p:cNvPr name="TextBox 19" id="19"/>
          <p:cNvSpPr txBox="true"/>
          <p:nvPr/>
        </p:nvSpPr>
        <p:spPr>
          <a:xfrm rot="0">
            <a:off x="10045322" y="7765561"/>
            <a:ext cx="2781195" cy="657225"/>
          </a:xfrm>
          <a:prstGeom prst="rect">
            <a:avLst/>
          </a:prstGeom>
        </p:spPr>
        <p:txBody>
          <a:bodyPr anchor="t" rtlCol="false" tIns="0" lIns="0" bIns="0" rIns="0">
            <a:spAutoFit/>
          </a:bodyPr>
          <a:lstStyle/>
          <a:p>
            <a:pPr algn="ctr">
              <a:lnSpc>
                <a:spcPts val="5159"/>
              </a:lnSpc>
            </a:pPr>
            <a:r>
              <a:rPr lang="en-US" b="true" sz="4299">
                <a:solidFill>
                  <a:srgbClr val="661414"/>
                </a:solidFill>
                <a:latin typeface="Cambria Bold"/>
                <a:ea typeface="Cambria Bold"/>
                <a:cs typeface="Cambria Bold"/>
                <a:sym typeface="Cambria Bold"/>
              </a:rPr>
              <a:t>Response</a:t>
            </a:r>
          </a:p>
        </p:txBody>
      </p:sp>
      <p:grpSp>
        <p:nvGrpSpPr>
          <p:cNvPr name="Group 20" id="20"/>
          <p:cNvGrpSpPr/>
          <p:nvPr/>
        </p:nvGrpSpPr>
        <p:grpSpPr>
          <a:xfrm rot="0">
            <a:off x="2659761" y="696487"/>
            <a:ext cx="9097909" cy="970255"/>
            <a:chOff x="0" y="0"/>
            <a:chExt cx="12130545" cy="1293673"/>
          </a:xfrm>
        </p:grpSpPr>
        <p:sp>
          <p:nvSpPr>
            <p:cNvPr name="Freeform 21" id="21"/>
            <p:cNvSpPr/>
            <p:nvPr/>
          </p:nvSpPr>
          <p:spPr>
            <a:xfrm flipH="false" flipV="false" rot="0">
              <a:off x="0" y="0"/>
              <a:ext cx="12130532" cy="1293622"/>
            </a:xfrm>
            <a:custGeom>
              <a:avLst/>
              <a:gdLst/>
              <a:ahLst/>
              <a:cxnLst/>
              <a:rect r="r" b="b" t="t" l="l"/>
              <a:pathLst>
                <a:path h="1293622" w="12130532">
                  <a:moveTo>
                    <a:pt x="25400" y="0"/>
                  </a:moveTo>
                  <a:lnTo>
                    <a:pt x="12105132" y="0"/>
                  </a:lnTo>
                  <a:cubicBezTo>
                    <a:pt x="12119101" y="0"/>
                    <a:pt x="12130532" y="11430"/>
                    <a:pt x="12130532" y="25400"/>
                  </a:cubicBezTo>
                  <a:lnTo>
                    <a:pt x="12130532" y="1268222"/>
                  </a:lnTo>
                  <a:cubicBezTo>
                    <a:pt x="12130532" y="1282192"/>
                    <a:pt x="12119101" y="1293622"/>
                    <a:pt x="12105132" y="1293622"/>
                  </a:cubicBezTo>
                  <a:lnTo>
                    <a:pt x="25400" y="1293622"/>
                  </a:lnTo>
                  <a:cubicBezTo>
                    <a:pt x="11430" y="1293622"/>
                    <a:pt x="0" y="1282192"/>
                    <a:pt x="0" y="1268222"/>
                  </a:cubicBezTo>
                  <a:lnTo>
                    <a:pt x="0" y="25400"/>
                  </a:lnTo>
                  <a:cubicBezTo>
                    <a:pt x="0" y="11430"/>
                    <a:pt x="11430" y="0"/>
                    <a:pt x="25400" y="0"/>
                  </a:cubicBezTo>
                  <a:moveTo>
                    <a:pt x="25400" y="50800"/>
                  </a:moveTo>
                  <a:lnTo>
                    <a:pt x="25400" y="25400"/>
                  </a:lnTo>
                  <a:lnTo>
                    <a:pt x="50800" y="25400"/>
                  </a:lnTo>
                  <a:lnTo>
                    <a:pt x="50800" y="1268222"/>
                  </a:lnTo>
                  <a:lnTo>
                    <a:pt x="25400" y="1268222"/>
                  </a:lnTo>
                  <a:lnTo>
                    <a:pt x="25400" y="1242822"/>
                  </a:lnTo>
                  <a:lnTo>
                    <a:pt x="12105132" y="1242822"/>
                  </a:lnTo>
                  <a:lnTo>
                    <a:pt x="12105132" y="1268222"/>
                  </a:lnTo>
                  <a:lnTo>
                    <a:pt x="12079732" y="1268222"/>
                  </a:lnTo>
                  <a:lnTo>
                    <a:pt x="12079732" y="25400"/>
                  </a:lnTo>
                  <a:lnTo>
                    <a:pt x="12105132" y="25400"/>
                  </a:lnTo>
                  <a:lnTo>
                    <a:pt x="12105132" y="50800"/>
                  </a:lnTo>
                  <a:lnTo>
                    <a:pt x="25400" y="50800"/>
                  </a:lnTo>
                  <a:close/>
                </a:path>
              </a:pathLst>
            </a:custGeom>
            <a:solidFill>
              <a:srgbClr val="072428"/>
            </a:solidFill>
            <a:ln w="12700">
              <a:solidFill>
                <a:srgbClr val="000000"/>
              </a:solidFill>
            </a:ln>
          </p:spPr>
        </p:sp>
        <p:sp>
          <p:nvSpPr>
            <p:cNvPr name="TextBox 22" id="22"/>
            <p:cNvSpPr txBox="true"/>
            <p:nvPr/>
          </p:nvSpPr>
          <p:spPr>
            <a:xfrm>
              <a:off x="0" y="-28575"/>
              <a:ext cx="12130545" cy="1322248"/>
            </a:xfrm>
            <a:prstGeom prst="rect">
              <a:avLst/>
            </a:prstGeom>
          </p:spPr>
          <p:txBody>
            <a:bodyPr anchor="ctr" rtlCol="false" tIns="50800" lIns="50800" bIns="50800" rIns="50800"/>
            <a:lstStyle/>
            <a:p>
              <a:pPr algn="l">
                <a:lnSpc>
                  <a:spcPts val="6480"/>
                </a:lnSpc>
              </a:pPr>
            </a:p>
            <a:p>
              <a:pPr algn="l">
                <a:lnSpc>
                  <a:spcPts val="6480"/>
                </a:lnSpc>
              </a:pPr>
            </a:p>
            <a:p>
              <a:pPr algn="l">
                <a:lnSpc>
                  <a:spcPts val="6480"/>
                </a:lnSpc>
              </a:pPr>
            </a:p>
            <a:p>
              <a:pPr algn="l">
                <a:lnSpc>
                  <a:spcPts val="6480"/>
                </a:lnSpc>
              </a:pPr>
            </a:p>
            <a:p>
              <a:pPr algn="ctr">
                <a:lnSpc>
                  <a:spcPts val="6480"/>
                </a:lnSpc>
              </a:pPr>
              <a:r>
                <a:rPr lang="en-US" sz="5400" b="true">
                  <a:solidFill>
                    <a:srgbClr val="0D0D0D"/>
                  </a:solidFill>
                  <a:latin typeface="Times New Roman Bold"/>
                  <a:ea typeface="Times New Roman Bold"/>
                  <a:cs typeface="Times New Roman Bold"/>
                  <a:sym typeface="Times New Roman Bold"/>
                </a:rPr>
                <a:t>Automated Response System</a:t>
              </a:r>
            </a:p>
            <a:p>
              <a:pPr algn="l">
                <a:lnSpc>
                  <a:spcPts val="6480"/>
                </a:lnSpc>
              </a:pPr>
            </a:p>
            <a:p>
              <a:pPr algn="l">
                <a:lnSpc>
                  <a:spcPts val="6480"/>
                </a:lnSpc>
              </a:pPr>
            </a:p>
            <a:p>
              <a:pPr algn="l">
                <a:lnSpc>
                  <a:spcPts val="6480"/>
                </a:lnSpc>
              </a:pPr>
            </a:p>
            <a:p>
              <a:pPr algn="l">
                <a:lnSpc>
                  <a:spcPts val="6480"/>
                </a:lnSpc>
              </a:pPr>
            </a:p>
          </p:txBody>
        </p:sp>
      </p:grpSp>
      <p:grpSp>
        <p:nvGrpSpPr>
          <p:cNvPr name="Group 23" id="23"/>
          <p:cNvGrpSpPr/>
          <p:nvPr/>
        </p:nvGrpSpPr>
        <p:grpSpPr>
          <a:xfrm rot="-5400000">
            <a:off x="5329895" y="3578352"/>
            <a:ext cx="1225629" cy="2011070"/>
            <a:chOff x="0" y="0"/>
            <a:chExt cx="1634173" cy="2681427"/>
          </a:xfrm>
        </p:grpSpPr>
        <p:sp>
          <p:nvSpPr>
            <p:cNvPr name="Freeform 24" id="24"/>
            <p:cNvSpPr/>
            <p:nvPr/>
          </p:nvSpPr>
          <p:spPr>
            <a:xfrm flipH="false" flipV="false" rot="0">
              <a:off x="25400" y="25400"/>
              <a:ext cx="1583309" cy="2630551"/>
            </a:xfrm>
            <a:custGeom>
              <a:avLst/>
              <a:gdLst/>
              <a:ahLst/>
              <a:cxnLst/>
              <a:rect r="r" b="b" t="t" l="l"/>
              <a:pathLst>
                <a:path h="2630551" w="1583309">
                  <a:moveTo>
                    <a:pt x="1583309" y="0"/>
                  </a:moveTo>
                  <a:lnTo>
                    <a:pt x="1583309" y="1675384"/>
                  </a:lnTo>
                  <a:cubicBezTo>
                    <a:pt x="1583309" y="2062734"/>
                    <a:pt x="1273175" y="2376805"/>
                    <a:pt x="890524" y="2376805"/>
                  </a:cubicBezTo>
                  <a:lnTo>
                    <a:pt x="395859" y="2376805"/>
                  </a:lnTo>
                  <a:lnTo>
                    <a:pt x="395859" y="2630551"/>
                  </a:lnTo>
                  <a:lnTo>
                    <a:pt x="0" y="2176399"/>
                  </a:lnTo>
                  <a:lnTo>
                    <a:pt x="395859" y="1722247"/>
                  </a:lnTo>
                  <a:lnTo>
                    <a:pt x="395859" y="1975993"/>
                  </a:lnTo>
                  <a:lnTo>
                    <a:pt x="890651" y="1975993"/>
                  </a:lnTo>
                  <a:cubicBezTo>
                    <a:pt x="1054608" y="1975993"/>
                    <a:pt x="1187577" y="1841373"/>
                    <a:pt x="1187577" y="1675384"/>
                  </a:cubicBezTo>
                  <a:lnTo>
                    <a:pt x="1187577" y="0"/>
                  </a:lnTo>
                  <a:close/>
                </a:path>
              </a:pathLst>
            </a:custGeom>
            <a:solidFill>
              <a:srgbClr val="A50021"/>
            </a:solidFill>
            <a:ln w="12700">
              <a:solidFill>
                <a:srgbClr val="000000"/>
              </a:solidFill>
            </a:ln>
          </p:spPr>
        </p:sp>
        <p:sp>
          <p:nvSpPr>
            <p:cNvPr name="Freeform 25" id="25"/>
            <p:cNvSpPr/>
            <p:nvPr/>
          </p:nvSpPr>
          <p:spPr>
            <a:xfrm flipH="false" flipV="false" rot="0">
              <a:off x="-64" y="0"/>
              <a:ext cx="1634299" cy="2681301"/>
            </a:xfrm>
            <a:custGeom>
              <a:avLst/>
              <a:gdLst/>
              <a:ahLst/>
              <a:cxnLst/>
              <a:rect r="r" b="b" t="t" l="l"/>
              <a:pathLst>
                <a:path h="2681301" w="1634299">
                  <a:moveTo>
                    <a:pt x="1634173" y="25400"/>
                  </a:moveTo>
                  <a:lnTo>
                    <a:pt x="1634173" y="1700784"/>
                  </a:lnTo>
                  <a:lnTo>
                    <a:pt x="1608773" y="1700784"/>
                  </a:lnTo>
                  <a:lnTo>
                    <a:pt x="1634173" y="1700784"/>
                  </a:lnTo>
                  <a:cubicBezTo>
                    <a:pt x="1634173" y="2101850"/>
                    <a:pt x="1312990" y="2427605"/>
                    <a:pt x="915988" y="2427605"/>
                  </a:cubicBezTo>
                  <a:lnTo>
                    <a:pt x="915988" y="2402205"/>
                  </a:lnTo>
                  <a:lnTo>
                    <a:pt x="915988" y="2427605"/>
                  </a:lnTo>
                  <a:lnTo>
                    <a:pt x="421323" y="2427605"/>
                  </a:lnTo>
                  <a:lnTo>
                    <a:pt x="421323" y="2402205"/>
                  </a:lnTo>
                  <a:lnTo>
                    <a:pt x="446723" y="2402205"/>
                  </a:lnTo>
                  <a:lnTo>
                    <a:pt x="446723" y="2655951"/>
                  </a:lnTo>
                  <a:cubicBezTo>
                    <a:pt x="446723" y="2666492"/>
                    <a:pt x="440119" y="2676017"/>
                    <a:pt x="430213" y="2679700"/>
                  </a:cubicBezTo>
                  <a:cubicBezTo>
                    <a:pt x="420307" y="2683383"/>
                    <a:pt x="409131" y="2680589"/>
                    <a:pt x="402146" y="2672588"/>
                  </a:cubicBezTo>
                  <a:lnTo>
                    <a:pt x="6287" y="2218563"/>
                  </a:lnTo>
                  <a:cubicBezTo>
                    <a:pt x="-2095" y="2209038"/>
                    <a:pt x="-2095" y="2194687"/>
                    <a:pt x="6287" y="2185162"/>
                  </a:cubicBezTo>
                  <a:lnTo>
                    <a:pt x="402146" y="1731010"/>
                  </a:lnTo>
                  <a:cubicBezTo>
                    <a:pt x="409131" y="1723009"/>
                    <a:pt x="420307" y="1720215"/>
                    <a:pt x="430213" y="1723898"/>
                  </a:cubicBezTo>
                  <a:cubicBezTo>
                    <a:pt x="440119" y="1727581"/>
                    <a:pt x="446723" y="1737106"/>
                    <a:pt x="446723" y="1747647"/>
                  </a:cubicBezTo>
                  <a:lnTo>
                    <a:pt x="446723" y="2001393"/>
                  </a:lnTo>
                  <a:lnTo>
                    <a:pt x="421323" y="2001393"/>
                  </a:lnTo>
                  <a:lnTo>
                    <a:pt x="421323" y="1975993"/>
                  </a:lnTo>
                  <a:lnTo>
                    <a:pt x="916115" y="1975993"/>
                  </a:lnTo>
                  <a:lnTo>
                    <a:pt x="916115" y="2001393"/>
                  </a:lnTo>
                  <a:lnTo>
                    <a:pt x="916115" y="1975993"/>
                  </a:lnTo>
                  <a:cubicBezTo>
                    <a:pt x="1065721" y="1975993"/>
                    <a:pt x="1187641" y="1853057"/>
                    <a:pt x="1187641" y="1700784"/>
                  </a:cubicBezTo>
                  <a:lnTo>
                    <a:pt x="1187641" y="25400"/>
                  </a:lnTo>
                  <a:cubicBezTo>
                    <a:pt x="1187641" y="11430"/>
                    <a:pt x="1199071" y="0"/>
                    <a:pt x="1213041" y="0"/>
                  </a:cubicBezTo>
                  <a:lnTo>
                    <a:pt x="1608900" y="0"/>
                  </a:lnTo>
                  <a:cubicBezTo>
                    <a:pt x="1622870" y="0"/>
                    <a:pt x="1634300" y="11430"/>
                    <a:pt x="1634300" y="25400"/>
                  </a:cubicBezTo>
                  <a:moveTo>
                    <a:pt x="1583500" y="25400"/>
                  </a:moveTo>
                  <a:lnTo>
                    <a:pt x="1608900" y="25400"/>
                  </a:lnTo>
                  <a:lnTo>
                    <a:pt x="1608900" y="50800"/>
                  </a:lnTo>
                  <a:lnTo>
                    <a:pt x="1213041" y="50800"/>
                  </a:lnTo>
                  <a:lnTo>
                    <a:pt x="1213041" y="25400"/>
                  </a:lnTo>
                  <a:lnTo>
                    <a:pt x="1238441" y="25400"/>
                  </a:lnTo>
                  <a:lnTo>
                    <a:pt x="1238441" y="1700784"/>
                  </a:lnTo>
                  <a:lnTo>
                    <a:pt x="1213041" y="1700784"/>
                  </a:lnTo>
                  <a:lnTo>
                    <a:pt x="1238441" y="1700784"/>
                  </a:lnTo>
                  <a:cubicBezTo>
                    <a:pt x="1238441" y="1880489"/>
                    <a:pt x="1094423" y="2026793"/>
                    <a:pt x="916115" y="2026793"/>
                  </a:cubicBezTo>
                  <a:lnTo>
                    <a:pt x="421323" y="2026793"/>
                  </a:lnTo>
                  <a:cubicBezTo>
                    <a:pt x="407353" y="2026793"/>
                    <a:pt x="395923" y="2015363"/>
                    <a:pt x="395923" y="2001393"/>
                  </a:cubicBezTo>
                  <a:lnTo>
                    <a:pt x="395923" y="1747647"/>
                  </a:lnTo>
                  <a:lnTo>
                    <a:pt x="421323" y="1747647"/>
                  </a:lnTo>
                  <a:lnTo>
                    <a:pt x="440500" y="1764284"/>
                  </a:lnTo>
                  <a:lnTo>
                    <a:pt x="44641" y="2218563"/>
                  </a:lnTo>
                  <a:lnTo>
                    <a:pt x="25464" y="2201799"/>
                  </a:lnTo>
                  <a:lnTo>
                    <a:pt x="44641" y="2185162"/>
                  </a:lnTo>
                  <a:lnTo>
                    <a:pt x="440500" y="2639314"/>
                  </a:lnTo>
                  <a:lnTo>
                    <a:pt x="421323" y="2655951"/>
                  </a:lnTo>
                  <a:lnTo>
                    <a:pt x="395923" y="2655951"/>
                  </a:lnTo>
                  <a:lnTo>
                    <a:pt x="395923" y="2402205"/>
                  </a:lnTo>
                  <a:cubicBezTo>
                    <a:pt x="395923" y="2388235"/>
                    <a:pt x="407353" y="2376805"/>
                    <a:pt x="421323" y="2376805"/>
                  </a:cubicBezTo>
                  <a:lnTo>
                    <a:pt x="916115" y="2376805"/>
                  </a:lnTo>
                  <a:cubicBezTo>
                    <a:pt x="1284415" y="2376805"/>
                    <a:pt x="1583500" y="2074418"/>
                    <a:pt x="1583500" y="1700784"/>
                  </a:cubicBezTo>
                  <a:lnTo>
                    <a:pt x="1583500" y="25400"/>
                  </a:lnTo>
                  <a:close/>
                </a:path>
              </a:pathLst>
            </a:custGeom>
            <a:solidFill>
              <a:srgbClr val="A6A6A6"/>
            </a:solidFill>
            <a:ln w="12700">
              <a:solidFill>
                <a:srgbClr val="000000"/>
              </a:solidFill>
            </a:ln>
          </p:spPr>
        </p:sp>
      </p:grpSp>
      <p:sp>
        <p:nvSpPr>
          <p:cNvPr name="TextBox 26" id="26"/>
          <p:cNvSpPr txBox="true"/>
          <p:nvPr/>
        </p:nvSpPr>
        <p:spPr>
          <a:xfrm rot="0">
            <a:off x="13188944" y="8184766"/>
            <a:ext cx="4719657" cy="481613"/>
          </a:xfrm>
          <a:prstGeom prst="rect">
            <a:avLst/>
          </a:prstGeom>
        </p:spPr>
        <p:txBody>
          <a:bodyPr anchor="t" rtlCol="false" tIns="0" lIns="0" bIns="0" rIns="0">
            <a:spAutoFit/>
          </a:bodyPr>
          <a:lstStyle/>
          <a:p>
            <a:pPr algn="l">
              <a:lnSpc>
                <a:spcPts val="3240"/>
              </a:lnSpc>
            </a:pPr>
            <a:r>
              <a:rPr lang="en-US" sz="2700">
                <a:solidFill>
                  <a:srgbClr val="B3EAF2"/>
                </a:solidFill>
                <a:latin typeface="Cambria"/>
                <a:ea typeface="Cambria"/>
                <a:cs typeface="Cambria"/>
                <a:sym typeface="Cambria"/>
              </a:rPr>
              <a:t>Cyber security specialization</a:t>
            </a:r>
          </a:p>
        </p:txBody>
      </p:sp>
      <p:sp>
        <p:nvSpPr>
          <p:cNvPr name="TextBox 27" id="27"/>
          <p:cNvSpPr txBox="true"/>
          <p:nvPr/>
        </p:nvSpPr>
        <p:spPr>
          <a:xfrm rot="0">
            <a:off x="12826517" y="6714982"/>
            <a:ext cx="5022399" cy="1183634"/>
          </a:xfrm>
          <a:prstGeom prst="rect">
            <a:avLst/>
          </a:prstGeom>
        </p:spPr>
        <p:txBody>
          <a:bodyPr anchor="t" rtlCol="false" tIns="0" lIns="0" bIns="0" rIns="0">
            <a:spAutoFit/>
          </a:bodyPr>
          <a:lstStyle/>
          <a:p>
            <a:pPr algn="ctr">
              <a:lnSpc>
                <a:spcPts val="4320"/>
              </a:lnSpc>
            </a:pPr>
            <a:r>
              <a:rPr lang="en-US" sz="3600" b="true">
                <a:solidFill>
                  <a:srgbClr val="FFFFFF"/>
                </a:solidFill>
                <a:latin typeface="Times New Roman Bold"/>
                <a:ea typeface="Times New Roman Bold"/>
                <a:cs typeface="Times New Roman Bold"/>
                <a:sym typeface="Times New Roman Bold"/>
              </a:rPr>
              <a:t>A G M K Gunasekara IT22587138</a:t>
            </a:r>
          </a:p>
        </p:txBody>
      </p:sp>
      <p:sp>
        <p:nvSpPr>
          <p:cNvPr name="TextBox 28" id="28"/>
          <p:cNvSpPr txBox="true"/>
          <p:nvPr/>
        </p:nvSpPr>
        <p:spPr>
          <a:xfrm rot="0">
            <a:off x="855497" y="8776687"/>
            <a:ext cx="11971020" cy="481613"/>
          </a:xfrm>
          <a:prstGeom prst="rect">
            <a:avLst/>
          </a:prstGeom>
        </p:spPr>
        <p:txBody>
          <a:bodyPr anchor="t" rtlCol="false" tIns="0" lIns="0" bIns="0" rIns="0">
            <a:spAutoFit/>
          </a:bodyPr>
          <a:lstStyle/>
          <a:p>
            <a:pPr algn="l">
              <a:lnSpc>
                <a:spcPts val="3240"/>
              </a:lnSpc>
            </a:pPr>
            <a:r>
              <a:rPr lang="en-US" sz="2700" b="true">
                <a:solidFill>
                  <a:srgbClr val="000000"/>
                </a:solidFill>
                <a:latin typeface="Cambria Bold"/>
                <a:ea typeface="Cambria Bold"/>
                <a:cs typeface="Cambria Bold"/>
                <a:sym typeface="Cambria Bold"/>
              </a:rPr>
              <a:t>Real-Time SIEM-Based Cybersecurity Framework for IoMT Environments</a:t>
            </a:r>
          </a:p>
        </p:txBody>
      </p:sp>
      <p:grpSp>
        <p:nvGrpSpPr>
          <p:cNvPr name="Group 29" id="29"/>
          <p:cNvGrpSpPr/>
          <p:nvPr/>
        </p:nvGrpSpPr>
        <p:grpSpPr>
          <a:xfrm rot="0">
            <a:off x="176005" y="173728"/>
            <a:ext cx="1709945" cy="170994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0" t="0" r="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8899293" cy="10319663"/>
          </a:xfrm>
          <a:custGeom>
            <a:avLst/>
            <a:gdLst/>
            <a:ahLst/>
            <a:cxnLst/>
            <a:rect r="r" b="b" t="t" l="l"/>
            <a:pathLst>
              <a:path h="10319663" w="8899293">
                <a:moveTo>
                  <a:pt x="0" y="0"/>
                </a:moveTo>
                <a:lnTo>
                  <a:pt x="8899293" y="0"/>
                </a:lnTo>
                <a:lnTo>
                  <a:pt x="8899293" y="10319663"/>
                </a:lnTo>
                <a:lnTo>
                  <a:pt x="0" y="10319663"/>
                </a:lnTo>
                <a:lnTo>
                  <a:pt x="0" y="0"/>
                </a:lnTo>
                <a:close/>
              </a:path>
            </a:pathLst>
          </a:custGeom>
          <a:blipFill>
            <a:blip r:embed="rId2">
              <a:extLst>
                <a:ext uri="{96DAC541-7B7A-43D3-8B79-37D633B846F1}">
                  <asvg:svgBlip xmlns:asvg="http://schemas.microsoft.com/office/drawing/2016/SVG/main" r:embed="rId3"/>
                </a:ext>
              </a:extLst>
            </a:blip>
            <a:stretch>
              <a:fillRect l="0" t="0" r="-73107" b="-63"/>
            </a:stretch>
          </a:blipFill>
          <a:ln w="66675" cap="sq">
            <a:solidFill>
              <a:srgbClr val="000000"/>
            </a:solidFill>
            <a:prstDash val="solid"/>
            <a:miter/>
          </a:ln>
        </p:spPr>
      </p:sp>
      <p:sp>
        <p:nvSpPr>
          <p:cNvPr name="Freeform 3" id="3"/>
          <p:cNvSpPr/>
          <p:nvPr/>
        </p:nvSpPr>
        <p:spPr>
          <a:xfrm flipH="false" flipV="false" rot="0">
            <a:off x="9388707" y="-16332"/>
            <a:ext cx="8899293" cy="10319663"/>
          </a:xfrm>
          <a:custGeom>
            <a:avLst/>
            <a:gdLst/>
            <a:ahLst/>
            <a:cxnLst/>
            <a:rect r="r" b="b" t="t" l="l"/>
            <a:pathLst>
              <a:path h="10319663" w="8899293">
                <a:moveTo>
                  <a:pt x="0" y="0"/>
                </a:moveTo>
                <a:lnTo>
                  <a:pt x="8899293" y="0"/>
                </a:lnTo>
                <a:lnTo>
                  <a:pt x="8899293" y="10319664"/>
                </a:lnTo>
                <a:lnTo>
                  <a:pt x="0" y="10319664"/>
                </a:lnTo>
                <a:lnTo>
                  <a:pt x="0" y="0"/>
                </a:lnTo>
                <a:close/>
              </a:path>
            </a:pathLst>
          </a:custGeom>
          <a:blipFill>
            <a:blip r:embed="rId2">
              <a:extLst>
                <a:ext uri="{96DAC541-7B7A-43D3-8B79-37D633B846F1}">
                  <asvg:svgBlip xmlns:asvg="http://schemas.microsoft.com/office/drawing/2016/SVG/main" r:embed="rId3"/>
                </a:ext>
              </a:extLst>
            </a:blip>
            <a:stretch>
              <a:fillRect l="0" t="0" r="-73107" b="-63"/>
            </a:stretch>
          </a:blipFill>
          <a:ln w="66675" cap="sq">
            <a:solidFill>
              <a:srgbClr val="000000"/>
            </a:solidFill>
            <a:prstDash val="solid"/>
            <a:miter/>
          </a:ln>
        </p:spPr>
      </p:sp>
      <p:sp>
        <p:nvSpPr>
          <p:cNvPr name="Freeform 4" id="4"/>
          <p:cNvSpPr/>
          <p:nvPr/>
        </p:nvSpPr>
        <p:spPr>
          <a:xfrm flipH="false" flipV="false" rot="0">
            <a:off x="13303073" y="6626075"/>
            <a:ext cx="4254435" cy="3011566"/>
          </a:xfrm>
          <a:custGeom>
            <a:avLst/>
            <a:gdLst/>
            <a:ahLst/>
            <a:cxnLst/>
            <a:rect r="r" b="b" t="t" l="l"/>
            <a:pathLst>
              <a:path h="3011566" w="4254435">
                <a:moveTo>
                  <a:pt x="0" y="0"/>
                </a:moveTo>
                <a:lnTo>
                  <a:pt x="4254435" y="0"/>
                </a:lnTo>
                <a:lnTo>
                  <a:pt x="4254435" y="3011567"/>
                </a:lnTo>
                <a:lnTo>
                  <a:pt x="0" y="3011567"/>
                </a:lnTo>
                <a:lnTo>
                  <a:pt x="0" y="0"/>
                </a:lnTo>
                <a:close/>
              </a:path>
            </a:pathLst>
          </a:custGeom>
          <a:blipFill>
            <a:blip r:embed="rId4"/>
            <a:stretch>
              <a:fillRect l="0" t="0" r="0" b="0"/>
            </a:stretch>
          </a:blipFill>
        </p:spPr>
      </p:sp>
      <p:sp>
        <p:nvSpPr>
          <p:cNvPr name="TextBox 5" id="5"/>
          <p:cNvSpPr txBox="true"/>
          <p:nvPr/>
        </p:nvSpPr>
        <p:spPr>
          <a:xfrm rot="0">
            <a:off x="-133350" y="1586835"/>
            <a:ext cx="8784562" cy="8572500"/>
          </a:xfrm>
          <a:prstGeom prst="rect">
            <a:avLst/>
          </a:prstGeom>
        </p:spPr>
        <p:txBody>
          <a:bodyPr anchor="t" rtlCol="false" tIns="0" lIns="0" bIns="0" rIns="0">
            <a:spAutoFit/>
          </a:bodyPr>
          <a:lstStyle/>
          <a:p>
            <a:pPr algn="l" marL="755651" indent="-377825" lvl="1">
              <a:lnSpc>
                <a:spcPts val="4200"/>
              </a:lnSpc>
              <a:spcBef>
                <a:spcPct val="0"/>
              </a:spcBef>
              <a:buFont typeface="Arial"/>
              <a:buChar char="•"/>
            </a:pPr>
            <a:r>
              <a:rPr lang="en-US" b="true" sz="3500">
                <a:solidFill>
                  <a:srgbClr val="000000"/>
                </a:solidFill>
                <a:latin typeface="Times New Roman Bold"/>
                <a:ea typeface="Times New Roman Bold"/>
                <a:cs typeface="Times New Roman Bold"/>
                <a:sym typeface="Times New Roman Bold"/>
              </a:rPr>
              <a:t>The Au</a:t>
            </a:r>
            <a:r>
              <a:rPr lang="en-US" b="true" sz="3500">
                <a:solidFill>
                  <a:srgbClr val="000000"/>
                </a:solidFill>
                <a:latin typeface="Times New Roman Bold"/>
                <a:ea typeface="Times New Roman Bold"/>
                <a:cs typeface="Times New Roman Bold"/>
                <a:sym typeface="Times New Roman Bold"/>
              </a:rPr>
              <a:t>tomated Resp</a:t>
            </a:r>
            <a:r>
              <a:rPr lang="en-US" b="true" sz="3500">
                <a:solidFill>
                  <a:srgbClr val="000000"/>
                </a:solidFill>
                <a:latin typeface="Times New Roman Bold"/>
                <a:ea typeface="Times New Roman Bold"/>
                <a:cs typeface="Times New Roman Bold"/>
                <a:sym typeface="Times New Roman Bold"/>
              </a:rPr>
              <a:t>onse System</a:t>
            </a:r>
            <a:r>
              <a:rPr lang="en-US" b="true" sz="3500">
                <a:solidFill>
                  <a:srgbClr val="000000"/>
                </a:solidFill>
                <a:latin typeface="Times New Roman Bold"/>
                <a:ea typeface="Times New Roman Bold"/>
                <a:cs typeface="Times New Roman Bold"/>
                <a:sym typeface="Times New Roman Bold"/>
              </a:rPr>
              <a:t> (ARS) is the execution </a:t>
            </a:r>
            <a:r>
              <a:rPr lang="en-US" b="true" sz="3500">
                <a:solidFill>
                  <a:srgbClr val="000000"/>
                </a:solidFill>
                <a:latin typeface="Times New Roman Bold"/>
                <a:ea typeface="Times New Roman Bold"/>
                <a:cs typeface="Times New Roman Bold"/>
                <a:sym typeface="Times New Roman Bold"/>
              </a:rPr>
              <a:t>layer of the Real-Time SIEM-Based Cybersecu</a:t>
            </a:r>
            <a:r>
              <a:rPr lang="en-US" b="true" sz="3500">
                <a:solidFill>
                  <a:srgbClr val="000000"/>
                </a:solidFill>
                <a:latin typeface="Times New Roman Bold"/>
                <a:ea typeface="Times New Roman Bold"/>
                <a:cs typeface="Times New Roman Bold"/>
                <a:sym typeface="Times New Roman Bold"/>
              </a:rPr>
              <a:t>rity Framework for IoMT environments.</a:t>
            </a:r>
          </a:p>
          <a:p>
            <a:pPr algn="l">
              <a:lnSpc>
                <a:spcPts val="4200"/>
              </a:lnSpc>
              <a:spcBef>
                <a:spcPct val="0"/>
              </a:spcBef>
            </a:pPr>
          </a:p>
          <a:p>
            <a:pPr algn="l" marL="755651" indent="-377825" lvl="1">
              <a:lnSpc>
                <a:spcPts val="4200"/>
              </a:lnSpc>
              <a:spcBef>
                <a:spcPct val="0"/>
              </a:spcBef>
              <a:buFont typeface="Arial"/>
              <a:buChar char="•"/>
            </a:pPr>
            <a:r>
              <a:rPr lang="en-US" b="true" sz="3500">
                <a:solidFill>
                  <a:srgbClr val="000000"/>
                </a:solidFill>
                <a:latin typeface="Times New Roman Bold"/>
                <a:ea typeface="Times New Roman Bold"/>
                <a:cs typeface="Times New Roman Bold"/>
                <a:sym typeface="Times New Roman Bold"/>
              </a:rPr>
              <a:t>It converts validated threat</a:t>
            </a:r>
            <a:r>
              <a:rPr lang="en-US" b="true" sz="3500">
                <a:solidFill>
                  <a:srgbClr val="000000"/>
                </a:solidFill>
                <a:latin typeface="Times New Roman Bold"/>
                <a:ea typeface="Times New Roman Bold"/>
                <a:cs typeface="Times New Roman Bold"/>
                <a:sym typeface="Times New Roman Bold"/>
              </a:rPr>
              <a:t> intelligence into immediate, </a:t>
            </a:r>
            <a:r>
              <a:rPr lang="en-US" b="true" sz="3500">
                <a:solidFill>
                  <a:srgbClr val="000000"/>
                </a:solidFill>
                <a:latin typeface="Times New Roman Bold"/>
                <a:ea typeface="Times New Roman Bold"/>
                <a:cs typeface="Times New Roman Bold"/>
                <a:sym typeface="Times New Roman Bold"/>
              </a:rPr>
              <a:t>autonomous response actions.</a:t>
            </a:r>
          </a:p>
          <a:p>
            <a:pPr algn="l">
              <a:lnSpc>
                <a:spcPts val="4200"/>
              </a:lnSpc>
              <a:spcBef>
                <a:spcPct val="0"/>
              </a:spcBef>
            </a:pPr>
          </a:p>
          <a:p>
            <a:pPr algn="l" marL="755651" indent="-377825" lvl="1">
              <a:lnSpc>
                <a:spcPts val="4200"/>
              </a:lnSpc>
              <a:buFont typeface="Arial"/>
              <a:buChar char="•"/>
            </a:pPr>
            <a:r>
              <a:rPr lang="en-US" b="true" sz="3500">
                <a:solidFill>
                  <a:srgbClr val="000000"/>
                </a:solidFill>
                <a:latin typeface="Times New Roman Bold"/>
                <a:ea typeface="Times New Roman Bold"/>
                <a:cs typeface="Times New Roman Bold"/>
                <a:sym typeface="Times New Roman Bold"/>
              </a:rPr>
              <a:t>Eliminates reliance on manual incident response, reducing d</a:t>
            </a:r>
            <a:r>
              <a:rPr lang="en-US" b="true" sz="3500">
                <a:solidFill>
                  <a:srgbClr val="000000"/>
                </a:solidFill>
                <a:latin typeface="Times New Roman Bold"/>
                <a:ea typeface="Times New Roman Bold"/>
                <a:cs typeface="Times New Roman Bold"/>
                <a:sym typeface="Times New Roman Bold"/>
              </a:rPr>
              <a:t>elay and human error</a:t>
            </a:r>
          </a:p>
          <a:p>
            <a:pPr algn="l">
              <a:lnSpc>
                <a:spcPts val="4200"/>
              </a:lnSpc>
            </a:pPr>
          </a:p>
          <a:p>
            <a:pPr algn="l" marL="755651" indent="-377825" lvl="1">
              <a:lnSpc>
                <a:spcPts val="4200"/>
              </a:lnSpc>
              <a:spcBef>
                <a:spcPct val="0"/>
              </a:spcBef>
              <a:buFont typeface="Arial"/>
              <a:buChar char="•"/>
            </a:pPr>
            <a:r>
              <a:rPr lang="en-US" b="true" sz="3500">
                <a:solidFill>
                  <a:srgbClr val="000000"/>
                </a:solidFill>
                <a:latin typeface="Times New Roman Bold"/>
                <a:ea typeface="Times New Roman Bold"/>
                <a:cs typeface="Times New Roman Bold"/>
                <a:sym typeface="Times New Roman Bold"/>
              </a:rPr>
              <a:t>Designed spec</a:t>
            </a:r>
            <a:r>
              <a:rPr lang="en-US" b="true" sz="3500">
                <a:solidFill>
                  <a:srgbClr val="000000"/>
                </a:solidFill>
                <a:latin typeface="Times New Roman Bold"/>
                <a:ea typeface="Times New Roman Bold"/>
                <a:cs typeface="Times New Roman Bold"/>
                <a:sym typeface="Times New Roman Bold"/>
              </a:rPr>
              <a:t>ifically for healthcare IoMT environments.</a:t>
            </a:r>
          </a:p>
          <a:p>
            <a:pPr algn="ctr">
              <a:lnSpc>
                <a:spcPts val="4320"/>
              </a:lnSpc>
              <a:spcBef>
                <a:spcPct val="0"/>
              </a:spcBef>
            </a:pPr>
          </a:p>
        </p:txBody>
      </p:sp>
      <p:sp>
        <p:nvSpPr>
          <p:cNvPr name="TextBox 6" id="6"/>
          <p:cNvSpPr txBox="true"/>
          <p:nvPr/>
        </p:nvSpPr>
        <p:spPr>
          <a:xfrm rot="0">
            <a:off x="1977761" y="113030"/>
            <a:ext cx="4915117" cy="915670"/>
          </a:xfrm>
          <a:prstGeom prst="rect">
            <a:avLst/>
          </a:prstGeom>
        </p:spPr>
        <p:txBody>
          <a:bodyPr anchor="t" rtlCol="false" tIns="0" lIns="0" bIns="0" rIns="0">
            <a:spAutoFit/>
          </a:bodyPr>
          <a:lstStyle/>
          <a:p>
            <a:pPr algn="ctr">
              <a:lnSpc>
                <a:spcPts val="7279"/>
              </a:lnSpc>
            </a:pPr>
            <a:r>
              <a:rPr lang="en-US" sz="5199" b="true">
                <a:solidFill>
                  <a:srgbClr val="A50021"/>
                </a:solidFill>
                <a:latin typeface="Times New Roman Bold"/>
                <a:ea typeface="Times New Roman Bold"/>
                <a:cs typeface="Times New Roman Bold"/>
                <a:sym typeface="Times New Roman Bold"/>
              </a:rPr>
              <a:t>Overview of ARS</a:t>
            </a:r>
          </a:p>
        </p:txBody>
      </p:sp>
      <p:sp>
        <p:nvSpPr>
          <p:cNvPr name="TextBox 7" id="7"/>
          <p:cNvSpPr txBox="true"/>
          <p:nvPr/>
        </p:nvSpPr>
        <p:spPr>
          <a:xfrm rot="0">
            <a:off x="11114907" y="113030"/>
            <a:ext cx="5446893" cy="915670"/>
          </a:xfrm>
          <a:prstGeom prst="rect">
            <a:avLst/>
          </a:prstGeom>
        </p:spPr>
        <p:txBody>
          <a:bodyPr anchor="t" rtlCol="false" tIns="0" lIns="0" bIns="0" rIns="0">
            <a:spAutoFit/>
          </a:bodyPr>
          <a:lstStyle/>
          <a:p>
            <a:pPr algn="ctr">
              <a:lnSpc>
                <a:spcPts val="7279"/>
              </a:lnSpc>
            </a:pPr>
            <a:r>
              <a:rPr lang="en-US" b="true" sz="5199">
                <a:solidFill>
                  <a:srgbClr val="1800AD"/>
                </a:solidFill>
                <a:latin typeface="Times New Roman Bold"/>
                <a:ea typeface="Times New Roman Bold"/>
                <a:cs typeface="Times New Roman Bold"/>
                <a:sym typeface="Times New Roman Bold"/>
              </a:rPr>
              <a:t>User Requirements</a:t>
            </a:r>
          </a:p>
        </p:txBody>
      </p:sp>
      <p:sp>
        <p:nvSpPr>
          <p:cNvPr name="TextBox 8" id="8"/>
          <p:cNvSpPr txBox="true"/>
          <p:nvPr/>
        </p:nvSpPr>
        <p:spPr>
          <a:xfrm rot="0">
            <a:off x="9686914" y="1529685"/>
            <a:ext cx="2160984" cy="615951"/>
          </a:xfrm>
          <a:prstGeom prst="rect">
            <a:avLst/>
          </a:prstGeom>
        </p:spPr>
        <p:txBody>
          <a:bodyPr anchor="t" rtlCol="false" tIns="0" lIns="0" bIns="0" rIns="0">
            <a:spAutoFit/>
          </a:bodyPr>
          <a:lstStyle/>
          <a:p>
            <a:pPr algn="ctr">
              <a:lnSpc>
                <a:spcPts val="4899"/>
              </a:lnSpc>
            </a:pPr>
            <a:r>
              <a:rPr lang="en-US" b="true" sz="3499">
                <a:solidFill>
                  <a:srgbClr val="11676A"/>
                </a:solidFill>
                <a:latin typeface="Times New Roman Bold"/>
                <a:ea typeface="Times New Roman Bold"/>
                <a:cs typeface="Times New Roman Bold"/>
                <a:sym typeface="Times New Roman Bold"/>
              </a:rPr>
              <a:t>Functional </a:t>
            </a:r>
          </a:p>
        </p:txBody>
      </p:sp>
      <p:sp>
        <p:nvSpPr>
          <p:cNvPr name="TextBox 9" id="9"/>
          <p:cNvSpPr txBox="true"/>
          <p:nvPr/>
        </p:nvSpPr>
        <p:spPr>
          <a:xfrm rot="0">
            <a:off x="9686914" y="5344447"/>
            <a:ext cx="2951235" cy="615951"/>
          </a:xfrm>
          <a:prstGeom prst="rect">
            <a:avLst/>
          </a:prstGeom>
        </p:spPr>
        <p:txBody>
          <a:bodyPr anchor="t" rtlCol="false" tIns="0" lIns="0" bIns="0" rIns="0">
            <a:spAutoFit/>
          </a:bodyPr>
          <a:lstStyle/>
          <a:p>
            <a:pPr algn="ctr">
              <a:lnSpc>
                <a:spcPts val="4899"/>
              </a:lnSpc>
            </a:pPr>
            <a:r>
              <a:rPr lang="en-US" b="true" sz="3499">
                <a:solidFill>
                  <a:srgbClr val="11676A"/>
                </a:solidFill>
                <a:latin typeface="Times New Roman Bold"/>
                <a:ea typeface="Times New Roman Bold"/>
                <a:cs typeface="Times New Roman Bold"/>
                <a:sym typeface="Times New Roman Bold"/>
              </a:rPr>
              <a:t>Non Functional</a:t>
            </a:r>
          </a:p>
        </p:txBody>
      </p:sp>
      <p:sp>
        <p:nvSpPr>
          <p:cNvPr name="TextBox 10" id="10"/>
          <p:cNvSpPr txBox="true"/>
          <p:nvPr/>
        </p:nvSpPr>
        <p:spPr>
          <a:xfrm rot="0">
            <a:off x="9549114" y="2380585"/>
            <a:ext cx="7870593" cy="3314700"/>
          </a:xfrm>
          <a:prstGeom prst="rect">
            <a:avLst/>
          </a:prstGeom>
        </p:spPr>
        <p:txBody>
          <a:bodyPr anchor="t" rtlCol="false" tIns="0" lIns="0" bIns="0" rIns="0">
            <a:spAutoFit/>
          </a:bodyPr>
          <a:lstStyle/>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Real-Time Au</a:t>
            </a:r>
            <a:r>
              <a:rPr lang="en-US" b="true" sz="3000">
                <a:solidFill>
                  <a:srgbClr val="000000"/>
                </a:solidFill>
                <a:latin typeface="Times New Roman Bold"/>
                <a:ea typeface="Times New Roman Bold"/>
                <a:cs typeface="Times New Roman Bold"/>
                <a:sym typeface="Times New Roman Bold"/>
              </a:rPr>
              <a:t>tomated Resp</a:t>
            </a:r>
            <a:r>
              <a:rPr lang="en-US" b="true" sz="3000">
                <a:solidFill>
                  <a:srgbClr val="000000"/>
                </a:solidFill>
                <a:latin typeface="Times New Roman Bold"/>
                <a:ea typeface="Times New Roman Bold"/>
                <a:cs typeface="Times New Roman Bold"/>
                <a:sym typeface="Times New Roman Bold"/>
              </a:rPr>
              <a:t>onse</a:t>
            </a:r>
            <a:r>
              <a:rPr lang="en-US" b="true" sz="3000">
                <a:solidFill>
                  <a:srgbClr val="000000"/>
                </a:solidFill>
                <a:latin typeface="Times New Roman Bold"/>
                <a:ea typeface="Times New Roman Bold"/>
                <a:cs typeface="Times New Roman Bold"/>
                <a:sym typeface="Times New Roman Bold"/>
              </a:rPr>
              <a:t>.</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Fast Threat</a:t>
            </a:r>
            <a:r>
              <a:rPr lang="en-US" b="true" sz="3000">
                <a:solidFill>
                  <a:srgbClr val="000000"/>
                </a:solidFill>
                <a:latin typeface="Times New Roman Bold"/>
                <a:ea typeface="Times New Roman Bold"/>
                <a:cs typeface="Times New Roman Bold"/>
                <a:sym typeface="Times New Roman Bold"/>
              </a:rPr>
              <a:t> Containme</a:t>
            </a:r>
            <a:r>
              <a:rPr lang="en-US" b="true" sz="3000">
                <a:solidFill>
                  <a:srgbClr val="000000"/>
                </a:solidFill>
                <a:latin typeface="Times New Roman Bold"/>
                <a:ea typeface="Times New Roman Bold"/>
                <a:cs typeface="Times New Roman Bold"/>
                <a:sym typeface="Times New Roman Bold"/>
              </a:rPr>
              <a:t>nt</a:t>
            </a:r>
          </a:p>
          <a:p>
            <a:pPr algn="l" marL="647700" indent="-323850" lvl="1">
              <a:lnSpc>
                <a:spcPts val="3600"/>
              </a:lnSpc>
              <a:buFont typeface="Arial"/>
              <a:buChar char="•"/>
            </a:pPr>
            <a:r>
              <a:rPr lang="en-US" b="true" sz="3000">
                <a:solidFill>
                  <a:srgbClr val="000000"/>
                </a:solidFill>
                <a:latin typeface="Times New Roman Bold"/>
                <a:ea typeface="Times New Roman Bold"/>
                <a:cs typeface="Times New Roman Bold"/>
                <a:sym typeface="Times New Roman Bold"/>
              </a:rPr>
              <a:t>Context-Aware Actions</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PHI</a:t>
            </a:r>
            <a:r>
              <a:rPr lang="en-US" b="true" sz="3000">
                <a:solidFill>
                  <a:srgbClr val="000000"/>
                </a:solidFill>
                <a:latin typeface="Times New Roman Bold"/>
                <a:ea typeface="Times New Roman Bold"/>
                <a:cs typeface="Times New Roman Bold"/>
                <a:sym typeface="Times New Roman Bold"/>
              </a:rPr>
              <a:t> Protec</a:t>
            </a:r>
            <a:r>
              <a:rPr lang="en-US" b="true" sz="3000">
                <a:solidFill>
                  <a:srgbClr val="000000"/>
                </a:solidFill>
                <a:latin typeface="Times New Roman Bold"/>
                <a:ea typeface="Times New Roman Bold"/>
                <a:cs typeface="Times New Roman Bold"/>
                <a:sym typeface="Times New Roman Bold"/>
              </a:rPr>
              <a:t>tion</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Automated Rollback &amp; Recovery</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Logging &amp; Auditability</a:t>
            </a:r>
          </a:p>
          <a:p>
            <a:pPr algn="ctr">
              <a:lnSpc>
                <a:spcPts val="4320"/>
              </a:lnSpc>
              <a:spcBef>
                <a:spcPct val="0"/>
              </a:spcBef>
            </a:pPr>
          </a:p>
        </p:txBody>
      </p:sp>
      <p:sp>
        <p:nvSpPr>
          <p:cNvPr name="TextBox 11" id="11"/>
          <p:cNvSpPr txBox="true"/>
          <p:nvPr/>
        </p:nvSpPr>
        <p:spPr>
          <a:xfrm rot="0">
            <a:off x="9686914" y="6198523"/>
            <a:ext cx="7870593" cy="2857500"/>
          </a:xfrm>
          <a:prstGeom prst="rect">
            <a:avLst/>
          </a:prstGeom>
        </p:spPr>
        <p:txBody>
          <a:bodyPr anchor="t" rtlCol="false" tIns="0" lIns="0" bIns="0" rIns="0">
            <a:spAutoFit/>
          </a:bodyPr>
          <a:lstStyle/>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Usability</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R</a:t>
            </a:r>
            <a:r>
              <a:rPr lang="en-US" b="true" sz="3000">
                <a:solidFill>
                  <a:srgbClr val="000000"/>
                </a:solidFill>
                <a:latin typeface="Times New Roman Bold"/>
                <a:ea typeface="Times New Roman Bold"/>
                <a:cs typeface="Times New Roman Bold"/>
                <a:sym typeface="Times New Roman Bold"/>
              </a:rPr>
              <a:t>eli</a:t>
            </a:r>
            <a:r>
              <a:rPr lang="en-US" b="true" sz="3000">
                <a:solidFill>
                  <a:srgbClr val="000000"/>
                </a:solidFill>
                <a:latin typeface="Times New Roman Bold"/>
                <a:ea typeface="Times New Roman Bold"/>
                <a:cs typeface="Times New Roman Bold"/>
                <a:sym typeface="Times New Roman Bold"/>
              </a:rPr>
              <a:t>abili</a:t>
            </a:r>
            <a:r>
              <a:rPr lang="en-US" b="true" sz="3000">
                <a:solidFill>
                  <a:srgbClr val="000000"/>
                </a:solidFill>
                <a:latin typeface="Times New Roman Bold"/>
                <a:ea typeface="Times New Roman Bold"/>
                <a:cs typeface="Times New Roman Bold"/>
                <a:sym typeface="Times New Roman Bold"/>
              </a:rPr>
              <a:t>ty</a:t>
            </a:r>
          </a:p>
          <a:p>
            <a:pPr algn="l" marL="647700" indent="-323850" lvl="1">
              <a:lnSpc>
                <a:spcPts val="3600"/>
              </a:lnSpc>
              <a:buFont typeface="Arial"/>
              <a:buChar char="•"/>
            </a:pPr>
            <a:r>
              <a:rPr lang="en-US" b="true" sz="3000">
                <a:solidFill>
                  <a:srgbClr val="000000"/>
                </a:solidFill>
                <a:latin typeface="Times New Roman Bold"/>
                <a:ea typeface="Times New Roman Bold"/>
                <a:cs typeface="Times New Roman Bold"/>
                <a:sym typeface="Times New Roman Bold"/>
              </a:rPr>
              <a:t>P</a:t>
            </a:r>
            <a:r>
              <a:rPr lang="en-US" b="true" sz="3000">
                <a:solidFill>
                  <a:srgbClr val="000000"/>
                </a:solidFill>
                <a:latin typeface="Times New Roman Bold"/>
                <a:ea typeface="Times New Roman Bold"/>
                <a:cs typeface="Times New Roman Bold"/>
                <a:sym typeface="Times New Roman Bold"/>
              </a:rPr>
              <a:t>erformance</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 Securi</a:t>
            </a:r>
            <a:r>
              <a:rPr lang="en-US" b="true" sz="3000">
                <a:solidFill>
                  <a:srgbClr val="000000"/>
                </a:solidFill>
                <a:latin typeface="Times New Roman Bold"/>
                <a:ea typeface="Times New Roman Bold"/>
                <a:cs typeface="Times New Roman Bold"/>
                <a:sym typeface="Times New Roman Bold"/>
              </a:rPr>
              <a:t>ty</a:t>
            </a: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Compliance</a:t>
            </a:r>
          </a:p>
          <a:p>
            <a:pPr algn="ctr">
              <a:lnSpc>
                <a:spcPts val="4320"/>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graphicFrame>
        <p:nvGraphicFramePr>
          <p:cNvPr name="Object 2" id="2"/>
          <p:cNvGraphicFramePr/>
          <p:nvPr/>
        </p:nvGraphicFramePr>
        <p:xfrm>
          <a:off x="689904" y="4172356"/>
          <a:ext cx="9958388" cy="3771900"/>
        </p:xfrm>
        <a:graphic>
          <a:graphicData uri="http://schemas.openxmlformats.org/presentationml/2006/ole">
            <p:oleObj imgW="11950700" imgH="57531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
        <p:nvSpPr>
          <p:cNvPr name="TextBox 3" id="3"/>
          <p:cNvSpPr txBox="true"/>
          <p:nvPr/>
        </p:nvSpPr>
        <p:spPr>
          <a:xfrm rot="0">
            <a:off x="5038069" y="113030"/>
            <a:ext cx="9541452" cy="915670"/>
          </a:xfrm>
          <a:prstGeom prst="rect">
            <a:avLst/>
          </a:prstGeom>
        </p:spPr>
        <p:txBody>
          <a:bodyPr anchor="t" rtlCol="false" tIns="0" lIns="0" bIns="0" rIns="0">
            <a:spAutoFit/>
          </a:bodyPr>
          <a:lstStyle/>
          <a:p>
            <a:pPr algn="ctr">
              <a:lnSpc>
                <a:spcPts val="7279"/>
              </a:lnSpc>
            </a:pPr>
            <a:r>
              <a:rPr lang="en-US" b="true" sz="5199">
                <a:solidFill>
                  <a:srgbClr val="CC4E00"/>
                </a:solidFill>
                <a:latin typeface="Times New Roman Bold"/>
                <a:ea typeface="Times New Roman Bold"/>
                <a:cs typeface="Times New Roman Bold"/>
                <a:sym typeface="Times New Roman Bold"/>
              </a:rPr>
              <a:t>Comparison Industry vs Solution </a:t>
            </a:r>
          </a:p>
        </p:txBody>
      </p:sp>
      <p:sp>
        <p:nvSpPr>
          <p:cNvPr name="Freeform 4" id="4"/>
          <p:cNvSpPr/>
          <p:nvPr/>
        </p:nvSpPr>
        <p:spPr>
          <a:xfrm flipH="false" flipV="false" rot="0">
            <a:off x="6775925" y="1143000"/>
            <a:ext cx="5205458" cy="2915056"/>
          </a:xfrm>
          <a:custGeom>
            <a:avLst/>
            <a:gdLst/>
            <a:ahLst/>
            <a:cxnLst/>
            <a:rect r="r" b="b" t="t" l="l"/>
            <a:pathLst>
              <a:path h="2915056" w="5205458">
                <a:moveTo>
                  <a:pt x="0" y="0"/>
                </a:moveTo>
                <a:lnTo>
                  <a:pt x="5205458" y="0"/>
                </a:lnTo>
                <a:lnTo>
                  <a:pt x="5205458" y="2915056"/>
                </a:lnTo>
                <a:lnTo>
                  <a:pt x="0" y="2915056"/>
                </a:lnTo>
                <a:lnTo>
                  <a:pt x="0" y="0"/>
                </a:lnTo>
                <a:close/>
              </a:path>
            </a:pathLst>
          </a:custGeom>
          <a:blipFill>
            <a:blip r:embed="rId4"/>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graphicFrame>
        <p:nvGraphicFramePr>
          <p:cNvPr name="Object 2" id="2"/>
          <p:cNvGraphicFramePr/>
          <p:nvPr/>
        </p:nvGraphicFramePr>
        <p:xfrm>
          <a:off x="5528075" y="4608265"/>
          <a:ext cx="9572625" cy="5657850"/>
        </p:xfrm>
        <a:graphic>
          <a:graphicData uri="http://schemas.openxmlformats.org/presentationml/2006/ole">
            <p:oleObj imgW="11480800" imgH="75692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
        <p:nvSpPr>
          <p:cNvPr name="Freeform 3" id="3"/>
          <p:cNvSpPr/>
          <p:nvPr/>
        </p:nvSpPr>
        <p:spPr>
          <a:xfrm flipH="false" flipV="false" rot="0">
            <a:off x="6904332" y="236855"/>
            <a:ext cx="3735731" cy="3735731"/>
          </a:xfrm>
          <a:custGeom>
            <a:avLst/>
            <a:gdLst/>
            <a:ahLst/>
            <a:cxnLst/>
            <a:rect r="r" b="b" t="t" l="l"/>
            <a:pathLst>
              <a:path h="3735731" w="3735731">
                <a:moveTo>
                  <a:pt x="0" y="0"/>
                </a:moveTo>
                <a:lnTo>
                  <a:pt x="3735731" y="0"/>
                </a:lnTo>
                <a:lnTo>
                  <a:pt x="3735731" y="3735731"/>
                </a:lnTo>
                <a:lnTo>
                  <a:pt x="0" y="3735731"/>
                </a:lnTo>
                <a:lnTo>
                  <a:pt x="0" y="0"/>
                </a:lnTo>
                <a:close/>
              </a:path>
            </a:pathLst>
          </a:custGeom>
          <a:blipFill>
            <a:blip r:embed="rId4"/>
            <a:stretch>
              <a:fillRect l="0" t="0" r="0" b="0"/>
            </a:stretch>
          </a:blipFill>
        </p:spPr>
      </p:sp>
      <p:sp>
        <p:nvSpPr>
          <p:cNvPr name="TextBox 4" id="4"/>
          <p:cNvSpPr txBox="true"/>
          <p:nvPr/>
        </p:nvSpPr>
        <p:spPr>
          <a:xfrm rot="0">
            <a:off x="316739" y="1405573"/>
            <a:ext cx="6337736" cy="5798347"/>
          </a:xfrm>
          <a:prstGeom prst="rect">
            <a:avLst/>
          </a:prstGeom>
        </p:spPr>
        <p:txBody>
          <a:bodyPr anchor="t" rtlCol="false" tIns="0" lIns="0" bIns="0" rIns="0">
            <a:spAutoFit/>
          </a:bodyPr>
          <a:lstStyle/>
          <a:p>
            <a:pPr algn="l" marL="545174" indent="-272587" lvl="1">
              <a:lnSpc>
                <a:spcPts val="3030"/>
              </a:lnSpc>
              <a:spcBef>
                <a:spcPct val="0"/>
              </a:spcBef>
              <a:buFont typeface="Arial"/>
              <a:buChar char="•"/>
            </a:pPr>
            <a:r>
              <a:rPr lang="en-US" b="true" sz="2525">
                <a:solidFill>
                  <a:srgbClr val="000000"/>
                </a:solidFill>
                <a:latin typeface="Times New Roman Bold"/>
                <a:ea typeface="Times New Roman Bold"/>
                <a:cs typeface="Times New Roman Bold"/>
                <a:sym typeface="Times New Roman Bold"/>
              </a:rPr>
              <a:t> Zero-Touch Ad</a:t>
            </a:r>
            <a:r>
              <a:rPr lang="en-US" b="true" sz="2525">
                <a:solidFill>
                  <a:srgbClr val="000000"/>
                </a:solidFill>
                <a:latin typeface="Times New Roman Bold"/>
                <a:ea typeface="Times New Roman Bold"/>
                <a:cs typeface="Times New Roman Bold"/>
                <a:sym typeface="Times New Roman Bold"/>
              </a:rPr>
              <a:t>ap</a:t>
            </a:r>
            <a:r>
              <a:rPr lang="en-US" b="true" sz="2525">
                <a:solidFill>
                  <a:srgbClr val="000000"/>
                </a:solidFill>
                <a:latin typeface="Times New Roman Bold"/>
                <a:ea typeface="Times New Roman Bold"/>
                <a:cs typeface="Times New Roman Bold"/>
                <a:sym typeface="Times New Roman Bold"/>
              </a:rPr>
              <a:t>t</a:t>
            </a:r>
            <a:r>
              <a:rPr lang="en-US" b="true" sz="2525">
                <a:solidFill>
                  <a:srgbClr val="000000"/>
                </a:solidFill>
                <a:latin typeface="Times New Roman Bold"/>
                <a:ea typeface="Times New Roman Bold"/>
                <a:cs typeface="Times New Roman Bold"/>
                <a:sym typeface="Times New Roman Bold"/>
              </a:rPr>
              <a:t>ive Defen</a:t>
            </a:r>
            <a:r>
              <a:rPr lang="en-US" b="true" sz="2525">
                <a:solidFill>
                  <a:srgbClr val="000000"/>
                </a:solidFill>
                <a:latin typeface="Times New Roman Bold"/>
                <a:ea typeface="Times New Roman Bold"/>
                <a:cs typeface="Times New Roman Bold"/>
                <a:sym typeface="Times New Roman Bold"/>
              </a:rPr>
              <a:t>se</a:t>
            </a:r>
          </a:p>
          <a:p>
            <a:pPr algn="l">
              <a:lnSpc>
                <a:spcPts val="3030"/>
              </a:lnSpc>
              <a:spcBef>
                <a:spcPct val="0"/>
              </a:spcBef>
            </a:pPr>
          </a:p>
          <a:p>
            <a:pPr algn="l" marL="545174" indent="-272587" lvl="1">
              <a:lnSpc>
                <a:spcPts val="3030"/>
              </a:lnSpc>
              <a:spcBef>
                <a:spcPct val="0"/>
              </a:spcBef>
              <a:buFont typeface="Arial"/>
              <a:buChar char="•"/>
            </a:pPr>
            <a:r>
              <a:rPr lang="en-US" b="true" sz="2525">
                <a:solidFill>
                  <a:srgbClr val="000000"/>
                </a:solidFill>
                <a:latin typeface="Times New Roman Bold"/>
                <a:ea typeface="Times New Roman Bold"/>
                <a:cs typeface="Times New Roman Bold"/>
                <a:sym typeface="Times New Roman Bold"/>
              </a:rPr>
              <a:t>Context-Aware</a:t>
            </a:r>
            <a:r>
              <a:rPr lang="en-US" b="true" sz="2525">
                <a:solidFill>
                  <a:srgbClr val="000000"/>
                </a:solidFill>
                <a:latin typeface="Times New Roman Bold"/>
                <a:ea typeface="Times New Roman Bold"/>
                <a:cs typeface="Times New Roman Bold"/>
                <a:sym typeface="Times New Roman Bold"/>
              </a:rPr>
              <a:t> Automated D</a:t>
            </a:r>
            <a:r>
              <a:rPr lang="en-US" b="true" sz="2525">
                <a:solidFill>
                  <a:srgbClr val="000000"/>
                </a:solidFill>
                <a:latin typeface="Times New Roman Bold"/>
                <a:ea typeface="Times New Roman Bold"/>
                <a:cs typeface="Times New Roman Bold"/>
                <a:sym typeface="Times New Roman Bold"/>
              </a:rPr>
              <a:t>ecisioning</a:t>
            </a:r>
          </a:p>
          <a:p>
            <a:pPr algn="l">
              <a:lnSpc>
                <a:spcPts val="3030"/>
              </a:lnSpc>
              <a:spcBef>
                <a:spcPct val="0"/>
              </a:spcBef>
            </a:pPr>
            <a:r>
              <a:rPr lang="en-US" b="true" sz="2525">
                <a:solidFill>
                  <a:srgbClr val="000000"/>
                </a:solidFill>
                <a:latin typeface="Times New Roman Bold"/>
                <a:ea typeface="Times New Roman Bold"/>
                <a:cs typeface="Times New Roman Bold"/>
                <a:sym typeface="Times New Roman Bold"/>
              </a:rPr>
              <a:t>                 ISOLATED</a:t>
            </a:r>
          </a:p>
          <a:p>
            <a:pPr algn="l">
              <a:lnSpc>
                <a:spcPts val="3030"/>
              </a:lnSpc>
              <a:spcBef>
                <a:spcPct val="0"/>
              </a:spcBef>
            </a:pPr>
            <a:r>
              <a:rPr lang="en-US" b="true" sz="2525">
                <a:solidFill>
                  <a:srgbClr val="000000"/>
                </a:solidFill>
                <a:latin typeface="Times New Roman Bold"/>
                <a:ea typeface="Times New Roman Bold"/>
                <a:cs typeface="Times New Roman Bold"/>
                <a:sym typeface="Times New Roman Bold"/>
              </a:rPr>
              <a:t>                 MONITORED</a:t>
            </a:r>
          </a:p>
          <a:p>
            <a:pPr algn="l">
              <a:lnSpc>
                <a:spcPts val="3030"/>
              </a:lnSpc>
              <a:spcBef>
                <a:spcPct val="0"/>
              </a:spcBef>
            </a:pPr>
            <a:r>
              <a:rPr lang="en-US" b="true" sz="2525">
                <a:solidFill>
                  <a:srgbClr val="000000"/>
                </a:solidFill>
                <a:latin typeface="Times New Roman Bold"/>
                <a:ea typeface="Times New Roman Bold"/>
                <a:cs typeface="Times New Roman Bold"/>
                <a:sym typeface="Times New Roman Bold"/>
              </a:rPr>
              <a:t>                 QUARANTINE</a:t>
            </a:r>
          </a:p>
          <a:p>
            <a:pPr algn="l">
              <a:lnSpc>
                <a:spcPts val="3030"/>
              </a:lnSpc>
              <a:spcBef>
                <a:spcPct val="0"/>
              </a:spcBef>
            </a:pPr>
          </a:p>
          <a:p>
            <a:pPr algn="l" marL="545174" indent="-272587" lvl="1">
              <a:lnSpc>
                <a:spcPts val="3030"/>
              </a:lnSpc>
              <a:buFont typeface="Arial"/>
              <a:buChar char="•"/>
            </a:pPr>
            <a:r>
              <a:rPr lang="en-US" b="true" sz="2525">
                <a:solidFill>
                  <a:srgbClr val="000000"/>
                </a:solidFill>
                <a:latin typeface="Times New Roman Bold"/>
                <a:ea typeface="Times New Roman Bold"/>
                <a:cs typeface="Times New Roman Bold"/>
                <a:sym typeface="Times New Roman Bold"/>
              </a:rPr>
              <a:t>Automated PHI Redactio</a:t>
            </a:r>
            <a:r>
              <a:rPr lang="en-US" b="true" sz="2525">
                <a:solidFill>
                  <a:srgbClr val="000000"/>
                </a:solidFill>
                <a:latin typeface="Times New Roman Bold"/>
                <a:ea typeface="Times New Roman Bold"/>
                <a:cs typeface="Times New Roman Bold"/>
                <a:sym typeface="Times New Roman Bold"/>
              </a:rPr>
              <a:t>n </a:t>
            </a:r>
          </a:p>
          <a:p>
            <a:pPr algn="l">
              <a:lnSpc>
                <a:spcPts val="3030"/>
              </a:lnSpc>
            </a:pPr>
          </a:p>
          <a:p>
            <a:pPr algn="l" marL="545174" indent="-272587" lvl="1">
              <a:lnSpc>
                <a:spcPts val="3030"/>
              </a:lnSpc>
              <a:buFont typeface="Arial"/>
              <a:buChar char="•"/>
            </a:pPr>
            <a:r>
              <a:rPr lang="en-US" b="true" sz="2525">
                <a:solidFill>
                  <a:srgbClr val="000000"/>
                </a:solidFill>
                <a:latin typeface="Times New Roman Bold"/>
                <a:ea typeface="Times New Roman Bold"/>
                <a:cs typeface="Times New Roman Bold"/>
                <a:sym typeface="Times New Roman Bold"/>
              </a:rPr>
              <a:t>Report Generating</a:t>
            </a:r>
          </a:p>
          <a:p>
            <a:pPr algn="l">
              <a:lnSpc>
                <a:spcPts val="3030"/>
              </a:lnSpc>
            </a:pPr>
          </a:p>
          <a:p>
            <a:pPr algn="l" marL="545174" indent="-272587" lvl="1">
              <a:lnSpc>
                <a:spcPts val="3030"/>
              </a:lnSpc>
              <a:buFont typeface="Arial"/>
              <a:buChar char="•"/>
            </a:pPr>
            <a:r>
              <a:rPr lang="en-US" b="true" sz="2525">
                <a:solidFill>
                  <a:srgbClr val="000000"/>
                </a:solidFill>
                <a:latin typeface="Times New Roman Bold"/>
                <a:ea typeface="Times New Roman Bold"/>
                <a:cs typeface="Times New Roman Bold"/>
                <a:sym typeface="Times New Roman Bold"/>
              </a:rPr>
              <a:t>Random Forest Model Training</a:t>
            </a:r>
          </a:p>
          <a:p>
            <a:pPr algn="l">
              <a:lnSpc>
                <a:spcPts val="3030"/>
              </a:lnSpc>
            </a:pPr>
            <a:r>
              <a:rPr lang="en-US" b="true" sz="2525">
                <a:solidFill>
                  <a:srgbClr val="000000"/>
                </a:solidFill>
                <a:latin typeface="Times New Roman Bold"/>
                <a:ea typeface="Times New Roman Bold"/>
                <a:cs typeface="Times New Roman Bold"/>
                <a:sym typeface="Times New Roman Bold"/>
              </a:rPr>
              <a:t>               Response Action : 96.06%</a:t>
            </a:r>
          </a:p>
          <a:p>
            <a:pPr algn="l">
              <a:lnSpc>
                <a:spcPts val="3030"/>
              </a:lnSpc>
            </a:pPr>
            <a:r>
              <a:rPr lang="en-US" b="true" sz="2525">
                <a:solidFill>
                  <a:srgbClr val="000000"/>
                </a:solidFill>
                <a:latin typeface="Times New Roman Bold"/>
                <a:ea typeface="Times New Roman Bold"/>
                <a:cs typeface="Times New Roman Bold"/>
                <a:sym typeface="Times New Roman Bold"/>
              </a:rPr>
              <a:t>                PHI Reduction : 96%</a:t>
            </a:r>
          </a:p>
          <a:p>
            <a:pPr algn="ctr">
              <a:lnSpc>
                <a:spcPts val="3116"/>
              </a:lnSpc>
              <a:spcBef>
                <a:spcPct val="0"/>
              </a:spcBef>
            </a:pPr>
          </a:p>
        </p:txBody>
      </p:sp>
      <p:sp>
        <p:nvSpPr>
          <p:cNvPr name="TextBox 5" id="5"/>
          <p:cNvSpPr txBox="true"/>
          <p:nvPr/>
        </p:nvSpPr>
        <p:spPr>
          <a:xfrm rot="0">
            <a:off x="1544638" y="113030"/>
            <a:ext cx="4225420" cy="915670"/>
          </a:xfrm>
          <a:prstGeom prst="rect">
            <a:avLst/>
          </a:prstGeom>
        </p:spPr>
        <p:txBody>
          <a:bodyPr anchor="t" rtlCol="false" tIns="0" lIns="0" bIns="0" rIns="0">
            <a:spAutoFit/>
          </a:bodyPr>
          <a:lstStyle/>
          <a:p>
            <a:pPr algn="ctr">
              <a:lnSpc>
                <a:spcPts val="7279"/>
              </a:lnSpc>
            </a:pPr>
            <a:r>
              <a:rPr lang="en-US" sz="5199" b="true">
                <a:solidFill>
                  <a:srgbClr val="661414"/>
                </a:solidFill>
                <a:latin typeface="Times New Roman Bold"/>
                <a:ea typeface="Times New Roman Bold"/>
                <a:cs typeface="Times New Roman Bold"/>
                <a:sym typeface="Times New Roman Bold"/>
              </a:rPr>
              <a:t>Current Status</a:t>
            </a:r>
          </a:p>
        </p:txBody>
      </p:sp>
      <p:sp>
        <p:nvSpPr>
          <p:cNvPr name="TextBox 6" id="6"/>
          <p:cNvSpPr txBox="true"/>
          <p:nvPr/>
        </p:nvSpPr>
        <p:spPr>
          <a:xfrm rot="0">
            <a:off x="13304143" y="323666"/>
            <a:ext cx="2990417" cy="915670"/>
          </a:xfrm>
          <a:prstGeom prst="rect">
            <a:avLst/>
          </a:prstGeom>
        </p:spPr>
        <p:txBody>
          <a:bodyPr anchor="t" rtlCol="false" tIns="0" lIns="0" bIns="0" rIns="0">
            <a:spAutoFit/>
          </a:bodyPr>
          <a:lstStyle/>
          <a:p>
            <a:pPr algn="ctr">
              <a:lnSpc>
                <a:spcPts val="7279"/>
              </a:lnSpc>
            </a:pPr>
            <a:r>
              <a:rPr lang="en-US" sz="5199" b="true">
                <a:solidFill>
                  <a:srgbClr val="561269"/>
                </a:solidFill>
                <a:latin typeface="Times New Roman Bold"/>
                <a:ea typeface="Times New Roman Bold"/>
                <a:cs typeface="Times New Roman Bold"/>
                <a:sym typeface="Times New Roman Bold"/>
              </a:rPr>
              <a:t>Final Goal</a:t>
            </a:r>
          </a:p>
        </p:txBody>
      </p:sp>
      <p:sp>
        <p:nvSpPr>
          <p:cNvPr name="TextBox 7" id="7"/>
          <p:cNvSpPr txBox="true"/>
          <p:nvPr/>
        </p:nvSpPr>
        <p:spPr>
          <a:xfrm rot="0">
            <a:off x="11774336" y="1414462"/>
            <a:ext cx="6445514" cy="7429500"/>
          </a:xfrm>
          <a:prstGeom prst="rect">
            <a:avLst/>
          </a:prstGeom>
        </p:spPr>
        <p:txBody>
          <a:bodyPr anchor="t" rtlCol="false" tIns="0" lIns="0" bIns="0" rIns="0">
            <a:spAutoFit/>
          </a:bodyPr>
          <a:lstStyle/>
          <a:p>
            <a:pPr algn="l" marL="647700" indent="-323850" lvl="1">
              <a:lnSpc>
                <a:spcPts val="3600"/>
              </a:lnSpc>
              <a:buFont typeface="Arial"/>
              <a:buChar char="•"/>
            </a:pPr>
            <a:r>
              <a:rPr lang="en-US" b="true" sz="3000">
                <a:solidFill>
                  <a:srgbClr val="000000"/>
                </a:solidFill>
                <a:latin typeface="Times New Roman Bold"/>
                <a:ea typeface="Times New Roman Bold"/>
                <a:cs typeface="Times New Roman Bold"/>
                <a:sym typeface="Times New Roman Bold"/>
              </a:rPr>
              <a:t>Au</a:t>
            </a:r>
            <a:r>
              <a:rPr lang="en-US" b="true" sz="3000">
                <a:solidFill>
                  <a:srgbClr val="000000"/>
                </a:solidFill>
                <a:latin typeface="Times New Roman Bold"/>
                <a:ea typeface="Times New Roman Bold"/>
                <a:cs typeface="Times New Roman Bold"/>
                <a:sym typeface="Times New Roman Bold"/>
              </a:rPr>
              <a:t>tomated Rollback &amp; Rec</a:t>
            </a:r>
            <a:r>
              <a:rPr lang="en-US" b="true" sz="3000">
                <a:solidFill>
                  <a:srgbClr val="000000"/>
                </a:solidFill>
                <a:latin typeface="Times New Roman Bold"/>
                <a:ea typeface="Times New Roman Bold"/>
                <a:cs typeface="Times New Roman Bold"/>
                <a:sym typeface="Times New Roman Bold"/>
              </a:rPr>
              <a:t>overy</a:t>
            </a:r>
          </a:p>
          <a:p>
            <a:pPr algn="l">
              <a:lnSpc>
                <a:spcPts val="3600"/>
              </a:lnSpc>
            </a:pPr>
          </a:p>
          <a:p>
            <a:pPr algn="l" marL="647700" indent="-323850" lvl="1">
              <a:lnSpc>
                <a:spcPts val="3600"/>
              </a:lnSpc>
              <a:buFont typeface="Arial"/>
              <a:buChar char="•"/>
            </a:pPr>
            <a:r>
              <a:rPr lang="en-US" b="true" sz="3000">
                <a:solidFill>
                  <a:srgbClr val="000000"/>
                </a:solidFill>
                <a:latin typeface="Times New Roman Bold"/>
                <a:ea typeface="Times New Roman Bold"/>
                <a:cs typeface="Times New Roman Bold"/>
                <a:sym typeface="Times New Roman Bold"/>
              </a:rPr>
              <a:t>Improve the Real - Time Monitoring</a:t>
            </a:r>
          </a:p>
          <a:p>
            <a:pPr algn="l">
              <a:lnSpc>
                <a:spcPts val="3600"/>
              </a:lnSpc>
              <a:spcBef>
                <a:spcPct val="0"/>
              </a:spcBef>
            </a:pP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Action Execute &lt; 30s</a:t>
            </a:r>
          </a:p>
          <a:p>
            <a:pPr algn="l">
              <a:lnSpc>
                <a:spcPts val="3600"/>
              </a:lnSpc>
              <a:spcBef>
                <a:spcPct val="0"/>
              </a:spcBef>
            </a:pP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100% Accuracy</a:t>
            </a:r>
          </a:p>
          <a:p>
            <a:pPr algn="l">
              <a:lnSpc>
                <a:spcPts val="3600"/>
              </a:lnSpc>
              <a:spcBef>
                <a:spcPct val="0"/>
              </a:spcBef>
            </a:pP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Recovery Safe Devices without down time</a:t>
            </a:r>
          </a:p>
          <a:p>
            <a:pPr algn="l">
              <a:lnSpc>
                <a:spcPts val="3600"/>
              </a:lnSpc>
              <a:spcBef>
                <a:spcPct val="0"/>
              </a:spcBef>
            </a:pPr>
          </a:p>
          <a:p>
            <a:pPr algn="l" marL="647700" indent="-323850" lvl="1">
              <a:lnSpc>
                <a:spcPts val="3600"/>
              </a:lnSpc>
              <a:spcBef>
                <a:spcPct val="0"/>
              </a:spcBef>
              <a:buFont typeface="Arial"/>
              <a:buChar char="•"/>
            </a:pPr>
            <a:r>
              <a:rPr lang="en-US" b="true" sz="3000">
                <a:solidFill>
                  <a:srgbClr val="000000"/>
                </a:solidFill>
                <a:latin typeface="Times New Roman Bold"/>
                <a:ea typeface="Times New Roman Bold"/>
                <a:cs typeface="Times New Roman Bold"/>
                <a:sym typeface="Times New Roman Bold"/>
              </a:rPr>
              <a:t>Protect patients before analysts even see the alert</a:t>
            </a:r>
          </a:p>
          <a:p>
            <a:pPr algn="l">
              <a:lnSpc>
                <a:spcPts val="3600"/>
              </a:lnSpc>
              <a:spcBef>
                <a:spcPct val="0"/>
              </a:spcBef>
            </a:pPr>
          </a:p>
          <a:p>
            <a:pPr algn="ctr">
              <a:lnSpc>
                <a:spcPts val="4320"/>
              </a:lnSpc>
              <a:spcBef>
                <a:spcPct val="0"/>
              </a:spcBef>
            </a:pPr>
          </a:p>
        </p:txBody>
      </p:sp>
      <p:sp>
        <p:nvSpPr>
          <p:cNvPr name="TextBox 8" id="8"/>
          <p:cNvSpPr txBox="true"/>
          <p:nvPr/>
        </p:nvSpPr>
        <p:spPr>
          <a:xfrm rot="0">
            <a:off x="6716128" y="3877336"/>
            <a:ext cx="3644936" cy="641984"/>
          </a:xfrm>
          <a:prstGeom prst="rect">
            <a:avLst/>
          </a:prstGeom>
        </p:spPr>
        <p:txBody>
          <a:bodyPr anchor="t" rtlCol="false" tIns="0" lIns="0" bIns="0" rIns="0">
            <a:spAutoFit/>
          </a:bodyPr>
          <a:lstStyle/>
          <a:p>
            <a:pPr algn="ctr">
              <a:lnSpc>
                <a:spcPts val="5040"/>
              </a:lnSpc>
            </a:pPr>
            <a:r>
              <a:rPr lang="en-US" b="true" sz="3600">
                <a:solidFill>
                  <a:srgbClr val="A50021"/>
                </a:solidFill>
                <a:latin typeface="Times New Roman Bold"/>
                <a:ea typeface="Times New Roman Bold"/>
                <a:cs typeface="Times New Roman Bold"/>
                <a:sym typeface="Times New Roman Bold"/>
              </a:rPr>
              <a:t>Confusion Matrics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1829983"/>
            <a:ext cx="5877896" cy="7874373"/>
          </a:xfrm>
          <a:custGeom>
            <a:avLst/>
            <a:gdLst/>
            <a:ahLst/>
            <a:cxnLst/>
            <a:rect r="r" b="b" t="t" l="l"/>
            <a:pathLst>
              <a:path h="7874373" w="5877896">
                <a:moveTo>
                  <a:pt x="0" y="0"/>
                </a:moveTo>
                <a:lnTo>
                  <a:pt x="5877896" y="0"/>
                </a:lnTo>
                <a:lnTo>
                  <a:pt x="5877896" y="7874373"/>
                </a:lnTo>
                <a:lnTo>
                  <a:pt x="0" y="7874373"/>
                </a:lnTo>
                <a:lnTo>
                  <a:pt x="0" y="0"/>
                </a:lnTo>
                <a:close/>
              </a:path>
            </a:pathLst>
          </a:custGeom>
          <a:blipFill>
            <a:blip r:embed="rId2"/>
            <a:stretch>
              <a:fillRect l="0" t="0" r="0" b="0"/>
            </a:stretch>
          </a:blipFill>
        </p:spPr>
      </p:sp>
      <p:sp>
        <p:nvSpPr>
          <p:cNvPr name="Freeform 3" id="3"/>
          <p:cNvSpPr/>
          <p:nvPr/>
        </p:nvSpPr>
        <p:spPr>
          <a:xfrm flipH="false" flipV="false" rot="0">
            <a:off x="7267508" y="1630728"/>
            <a:ext cx="9326829" cy="3926891"/>
          </a:xfrm>
          <a:custGeom>
            <a:avLst/>
            <a:gdLst/>
            <a:ahLst/>
            <a:cxnLst/>
            <a:rect r="r" b="b" t="t" l="l"/>
            <a:pathLst>
              <a:path h="3926891" w="9326829">
                <a:moveTo>
                  <a:pt x="0" y="0"/>
                </a:moveTo>
                <a:lnTo>
                  <a:pt x="9326829" y="0"/>
                </a:lnTo>
                <a:lnTo>
                  <a:pt x="9326829" y="3926892"/>
                </a:lnTo>
                <a:lnTo>
                  <a:pt x="0" y="3926892"/>
                </a:lnTo>
                <a:lnTo>
                  <a:pt x="0" y="0"/>
                </a:lnTo>
                <a:close/>
              </a:path>
            </a:pathLst>
          </a:custGeom>
          <a:blipFill>
            <a:blip r:embed="rId3"/>
            <a:stretch>
              <a:fillRect l="0" t="-11921" r="0" b="-1193"/>
            </a:stretch>
          </a:blipFill>
        </p:spPr>
      </p:sp>
      <p:sp>
        <p:nvSpPr>
          <p:cNvPr name="Freeform 4" id="4"/>
          <p:cNvSpPr/>
          <p:nvPr/>
        </p:nvSpPr>
        <p:spPr>
          <a:xfrm flipH="false" flipV="false" rot="0">
            <a:off x="7267508" y="5767170"/>
            <a:ext cx="9326829" cy="4076550"/>
          </a:xfrm>
          <a:custGeom>
            <a:avLst/>
            <a:gdLst/>
            <a:ahLst/>
            <a:cxnLst/>
            <a:rect r="r" b="b" t="t" l="l"/>
            <a:pathLst>
              <a:path h="4076550" w="9326829">
                <a:moveTo>
                  <a:pt x="0" y="0"/>
                </a:moveTo>
                <a:lnTo>
                  <a:pt x="9326829" y="0"/>
                </a:lnTo>
                <a:lnTo>
                  <a:pt x="9326829" y="4076550"/>
                </a:lnTo>
                <a:lnTo>
                  <a:pt x="0" y="4076550"/>
                </a:lnTo>
                <a:lnTo>
                  <a:pt x="0" y="0"/>
                </a:lnTo>
                <a:close/>
              </a:path>
            </a:pathLst>
          </a:custGeom>
          <a:blipFill>
            <a:blip r:embed="rId4"/>
            <a:stretch>
              <a:fillRect l="0" t="-3766" r="0" b="-3766"/>
            </a:stretch>
          </a:blipFill>
        </p:spPr>
      </p:sp>
      <p:sp>
        <p:nvSpPr>
          <p:cNvPr name="TextBox 5" id="5"/>
          <p:cNvSpPr txBox="true"/>
          <p:nvPr/>
        </p:nvSpPr>
        <p:spPr>
          <a:xfrm rot="0">
            <a:off x="7267508" y="508952"/>
            <a:ext cx="5161143" cy="915670"/>
          </a:xfrm>
          <a:prstGeom prst="rect">
            <a:avLst/>
          </a:prstGeom>
        </p:spPr>
        <p:txBody>
          <a:bodyPr anchor="t" rtlCol="false" tIns="0" lIns="0" bIns="0" rIns="0">
            <a:spAutoFit/>
          </a:bodyPr>
          <a:lstStyle/>
          <a:p>
            <a:pPr algn="ctr">
              <a:lnSpc>
                <a:spcPts val="7279"/>
              </a:lnSpc>
            </a:pPr>
            <a:r>
              <a:rPr lang="en-US" sz="5199" b="true">
                <a:solidFill>
                  <a:srgbClr val="661414"/>
                </a:solidFill>
                <a:latin typeface="Times New Roman Bold"/>
                <a:ea typeface="Times New Roman Bold"/>
                <a:cs typeface="Times New Roman Bold"/>
                <a:sym typeface="Times New Roman Bold"/>
              </a:rPr>
              <a:t>Evidence To Proof</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3" id="3"/>
          <p:cNvGrpSpPr/>
          <p:nvPr/>
        </p:nvGrpSpPr>
        <p:grpSpPr>
          <a:xfrm rot="0">
            <a:off x="5319865" y="495838"/>
            <a:ext cx="7648270" cy="1065724"/>
            <a:chOff x="0" y="0"/>
            <a:chExt cx="10197694" cy="1420965"/>
          </a:xfrm>
        </p:grpSpPr>
        <p:sp>
          <p:nvSpPr>
            <p:cNvPr name="Freeform 4" id="4"/>
            <p:cNvSpPr/>
            <p:nvPr/>
          </p:nvSpPr>
          <p:spPr>
            <a:xfrm flipH="false" flipV="false" rot="0">
              <a:off x="25400" y="25400"/>
              <a:ext cx="10146919" cy="1370203"/>
            </a:xfrm>
            <a:custGeom>
              <a:avLst/>
              <a:gdLst/>
              <a:ahLst/>
              <a:cxnLst/>
              <a:rect r="r" b="b" t="t" l="l"/>
              <a:pathLst>
                <a:path h="1370203" w="10146919">
                  <a:moveTo>
                    <a:pt x="0" y="0"/>
                  </a:moveTo>
                  <a:lnTo>
                    <a:pt x="10146919" y="0"/>
                  </a:lnTo>
                  <a:lnTo>
                    <a:pt x="10146919" y="1370203"/>
                  </a:lnTo>
                  <a:lnTo>
                    <a:pt x="0" y="1370203"/>
                  </a:lnTo>
                  <a:close/>
                </a:path>
              </a:pathLst>
            </a:custGeom>
            <a:solidFill>
              <a:srgbClr val="072428"/>
            </a:solidFill>
            <a:ln w="12700">
              <a:solidFill>
                <a:srgbClr val="000000"/>
              </a:solidFill>
            </a:ln>
          </p:spPr>
        </p:sp>
        <p:sp>
          <p:nvSpPr>
            <p:cNvPr name="Freeform 5" id="5"/>
            <p:cNvSpPr/>
            <p:nvPr/>
          </p:nvSpPr>
          <p:spPr>
            <a:xfrm flipH="false" flipV="false" rot="0">
              <a:off x="-662686" y="-3610610"/>
              <a:ext cx="10860405" cy="5082286"/>
            </a:xfrm>
            <a:custGeom>
              <a:avLst/>
              <a:gdLst/>
              <a:ahLst/>
              <a:cxnLst/>
              <a:rect r="r" b="b" t="t" l="l"/>
              <a:pathLst>
                <a:path h="5082286" w="10860405">
                  <a:moveTo>
                    <a:pt x="789686" y="3610610"/>
                  </a:moveTo>
                  <a:lnTo>
                    <a:pt x="840486" y="3610610"/>
                  </a:lnTo>
                  <a:lnTo>
                    <a:pt x="840486" y="3661410"/>
                  </a:lnTo>
                  <a:lnTo>
                    <a:pt x="789686" y="3661410"/>
                  </a:lnTo>
                  <a:close/>
                  <a:moveTo>
                    <a:pt x="891286" y="3661410"/>
                  </a:moveTo>
                  <a:lnTo>
                    <a:pt x="942086" y="3661410"/>
                  </a:lnTo>
                  <a:lnTo>
                    <a:pt x="891286" y="3661410"/>
                  </a:lnTo>
                  <a:close/>
                  <a:moveTo>
                    <a:pt x="992886" y="3661410"/>
                  </a:moveTo>
                  <a:lnTo>
                    <a:pt x="1043686" y="3661410"/>
                  </a:lnTo>
                  <a:lnTo>
                    <a:pt x="992886" y="3661410"/>
                  </a:lnTo>
                  <a:close/>
                  <a:moveTo>
                    <a:pt x="1094486" y="3661410"/>
                  </a:moveTo>
                  <a:lnTo>
                    <a:pt x="1145286" y="3661410"/>
                  </a:lnTo>
                  <a:lnTo>
                    <a:pt x="1094486" y="3661410"/>
                  </a:lnTo>
                  <a:close/>
                  <a:moveTo>
                    <a:pt x="1196086" y="3661410"/>
                  </a:moveTo>
                  <a:lnTo>
                    <a:pt x="1246886" y="3661410"/>
                  </a:lnTo>
                  <a:lnTo>
                    <a:pt x="1196086" y="3661410"/>
                  </a:lnTo>
                  <a:close/>
                  <a:moveTo>
                    <a:pt x="1297686" y="3661410"/>
                  </a:moveTo>
                  <a:lnTo>
                    <a:pt x="1348486" y="3661410"/>
                  </a:lnTo>
                  <a:lnTo>
                    <a:pt x="1297686" y="3661410"/>
                  </a:lnTo>
                  <a:close/>
                  <a:moveTo>
                    <a:pt x="1399286" y="3661410"/>
                  </a:moveTo>
                  <a:lnTo>
                    <a:pt x="1450086" y="3661410"/>
                  </a:lnTo>
                  <a:lnTo>
                    <a:pt x="1399286" y="3661410"/>
                  </a:lnTo>
                  <a:close/>
                  <a:moveTo>
                    <a:pt x="1500886" y="3661410"/>
                  </a:moveTo>
                  <a:lnTo>
                    <a:pt x="1551686" y="3661410"/>
                  </a:lnTo>
                  <a:lnTo>
                    <a:pt x="1500886" y="3661410"/>
                  </a:lnTo>
                  <a:close/>
                  <a:moveTo>
                    <a:pt x="1602486" y="3661410"/>
                  </a:moveTo>
                  <a:lnTo>
                    <a:pt x="1653286" y="3661410"/>
                  </a:lnTo>
                  <a:lnTo>
                    <a:pt x="1602486" y="3661410"/>
                  </a:lnTo>
                  <a:close/>
                  <a:moveTo>
                    <a:pt x="1704086" y="3661410"/>
                  </a:moveTo>
                  <a:lnTo>
                    <a:pt x="1754886" y="3661410"/>
                  </a:lnTo>
                  <a:lnTo>
                    <a:pt x="1704086" y="3661410"/>
                  </a:lnTo>
                  <a:close/>
                  <a:moveTo>
                    <a:pt x="1805686" y="3661410"/>
                  </a:moveTo>
                  <a:lnTo>
                    <a:pt x="1856486" y="3661410"/>
                  </a:lnTo>
                  <a:lnTo>
                    <a:pt x="1805686" y="3661410"/>
                  </a:lnTo>
                  <a:close/>
                  <a:moveTo>
                    <a:pt x="1907286" y="3661410"/>
                  </a:moveTo>
                  <a:lnTo>
                    <a:pt x="1958086" y="3661410"/>
                  </a:lnTo>
                  <a:lnTo>
                    <a:pt x="1907286" y="3661410"/>
                  </a:lnTo>
                  <a:close/>
                  <a:moveTo>
                    <a:pt x="2008886" y="3661410"/>
                  </a:moveTo>
                  <a:lnTo>
                    <a:pt x="2059686" y="3661410"/>
                  </a:lnTo>
                  <a:lnTo>
                    <a:pt x="2008886" y="3661410"/>
                  </a:lnTo>
                  <a:close/>
                  <a:moveTo>
                    <a:pt x="2110486" y="3661410"/>
                  </a:moveTo>
                  <a:lnTo>
                    <a:pt x="2161286" y="3661410"/>
                  </a:lnTo>
                  <a:lnTo>
                    <a:pt x="2110486" y="3661410"/>
                  </a:lnTo>
                  <a:close/>
                  <a:moveTo>
                    <a:pt x="2212086" y="3661410"/>
                  </a:moveTo>
                  <a:lnTo>
                    <a:pt x="2262886" y="3661410"/>
                  </a:lnTo>
                  <a:lnTo>
                    <a:pt x="2212086" y="3661410"/>
                  </a:lnTo>
                  <a:close/>
                  <a:moveTo>
                    <a:pt x="2313686" y="3661410"/>
                  </a:moveTo>
                  <a:lnTo>
                    <a:pt x="2364486" y="3661410"/>
                  </a:lnTo>
                  <a:lnTo>
                    <a:pt x="2313686" y="3661410"/>
                  </a:lnTo>
                  <a:close/>
                  <a:moveTo>
                    <a:pt x="2415286" y="3661410"/>
                  </a:moveTo>
                  <a:lnTo>
                    <a:pt x="2466086" y="3661410"/>
                  </a:lnTo>
                  <a:lnTo>
                    <a:pt x="2415286" y="3661410"/>
                  </a:lnTo>
                  <a:close/>
                  <a:moveTo>
                    <a:pt x="2516886" y="3661410"/>
                  </a:moveTo>
                  <a:lnTo>
                    <a:pt x="2567686" y="3661410"/>
                  </a:lnTo>
                  <a:lnTo>
                    <a:pt x="2516886" y="3661410"/>
                  </a:lnTo>
                  <a:close/>
                  <a:moveTo>
                    <a:pt x="2618486" y="3661410"/>
                  </a:moveTo>
                  <a:lnTo>
                    <a:pt x="2669286" y="3661410"/>
                  </a:lnTo>
                  <a:lnTo>
                    <a:pt x="2618486" y="3661410"/>
                  </a:lnTo>
                  <a:close/>
                  <a:moveTo>
                    <a:pt x="2720086" y="3661410"/>
                  </a:moveTo>
                  <a:lnTo>
                    <a:pt x="2770886" y="3661410"/>
                  </a:lnTo>
                  <a:lnTo>
                    <a:pt x="2720086" y="3661410"/>
                  </a:lnTo>
                  <a:close/>
                  <a:moveTo>
                    <a:pt x="2821686" y="3661410"/>
                  </a:moveTo>
                  <a:lnTo>
                    <a:pt x="2872486" y="3661410"/>
                  </a:lnTo>
                  <a:lnTo>
                    <a:pt x="2821686" y="3661410"/>
                  </a:lnTo>
                  <a:close/>
                  <a:moveTo>
                    <a:pt x="2923286" y="3661410"/>
                  </a:moveTo>
                  <a:lnTo>
                    <a:pt x="2974086" y="3661410"/>
                  </a:lnTo>
                  <a:lnTo>
                    <a:pt x="2923286" y="3661410"/>
                  </a:lnTo>
                  <a:close/>
                  <a:moveTo>
                    <a:pt x="3024886" y="3661410"/>
                  </a:moveTo>
                  <a:lnTo>
                    <a:pt x="3075686" y="3661410"/>
                  </a:lnTo>
                  <a:lnTo>
                    <a:pt x="3024886" y="3661410"/>
                  </a:lnTo>
                  <a:close/>
                  <a:moveTo>
                    <a:pt x="3126486" y="3661410"/>
                  </a:moveTo>
                  <a:lnTo>
                    <a:pt x="3177286" y="3661410"/>
                  </a:lnTo>
                  <a:lnTo>
                    <a:pt x="3126486" y="3661410"/>
                  </a:lnTo>
                  <a:close/>
                  <a:moveTo>
                    <a:pt x="3228086" y="3661410"/>
                  </a:moveTo>
                  <a:lnTo>
                    <a:pt x="3278886" y="3661410"/>
                  </a:lnTo>
                  <a:lnTo>
                    <a:pt x="3228086" y="3661410"/>
                  </a:lnTo>
                  <a:close/>
                  <a:moveTo>
                    <a:pt x="3329686" y="3661410"/>
                  </a:moveTo>
                  <a:lnTo>
                    <a:pt x="3380486" y="3661410"/>
                  </a:lnTo>
                  <a:lnTo>
                    <a:pt x="3329686" y="3661410"/>
                  </a:lnTo>
                  <a:close/>
                  <a:moveTo>
                    <a:pt x="3431286" y="3661410"/>
                  </a:moveTo>
                  <a:lnTo>
                    <a:pt x="3482086" y="3661410"/>
                  </a:lnTo>
                  <a:lnTo>
                    <a:pt x="3431286" y="3661410"/>
                  </a:lnTo>
                  <a:close/>
                  <a:moveTo>
                    <a:pt x="3532886" y="3661410"/>
                  </a:moveTo>
                  <a:lnTo>
                    <a:pt x="3583686" y="3661410"/>
                  </a:lnTo>
                  <a:lnTo>
                    <a:pt x="3532886" y="3661410"/>
                  </a:lnTo>
                  <a:close/>
                  <a:moveTo>
                    <a:pt x="3634486" y="3661410"/>
                  </a:moveTo>
                  <a:lnTo>
                    <a:pt x="3685286" y="3661410"/>
                  </a:lnTo>
                  <a:lnTo>
                    <a:pt x="3634486" y="3661410"/>
                  </a:lnTo>
                  <a:close/>
                  <a:moveTo>
                    <a:pt x="3736086" y="3661410"/>
                  </a:moveTo>
                  <a:lnTo>
                    <a:pt x="3786886" y="3661410"/>
                  </a:lnTo>
                  <a:lnTo>
                    <a:pt x="3736086" y="3661410"/>
                  </a:lnTo>
                  <a:close/>
                  <a:moveTo>
                    <a:pt x="3837686" y="3661410"/>
                  </a:moveTo>
                  <a:lnTo>
                    <a:pt x="3888486" y="3661410"/>
                  </a:lnTo>
                  <a:lnTo>
                    <a:pt x="3837686" y="3661410"/>
                  </a:lnTo>
                  <a:close/>
                  <a:moveTo>
                    <a:pt x="3939286" y="3661410"/>
                  </a:moveTo>
                  <a:lnTo>
                    <a:pt x="3990086" y="3661410"/>
                  </a:lnTo>
                  <a:lnTo>
                    <a:pt x="3939286" y="3661410"/>
                  </a:lnTo>
                  <a:close/>
                  <a:moveTo>
                    <a:pt x="4040886" y="3661410"/>
                  </a:moveTo>
                  <a:lnTo>
                    <a:pt x="4091686" y="3661410"/>
                  </a:lnTo>
                  <a:lnTo>
                    <a:pt x="4040886" y="3661410"/>
                  </a:lnTo>
                  <a:close/>
                  <a:moveTo>
                    <a:pt x="4142486" y="3661410"/>
                  </a:moveTo>
                  <a:lnTo>
                    <a:pt x="4193286" y="3661410"/>
                  </a:lnTo>
                  <a:lnTo>
                    <a:pt x="4142486" y="3661410"/>
                  </a:lnTo>
                  <a:close/>
                  <a:moveTo>
                    <a:pt x="4244086" y="3661410"/>
                  </a:moveTo>
                  <a:lnTo>
                    <a:pt x="4294886" y="3661410"/>
                  </a:lnTo>
                  <a:lnTo>
                    <a:pt x="4244086" y="3661410"/>
                  </a:lnTo>
                  <a:close/>
                  <a:moveTo>
                    <a:pt x="4345686" y="3661410"/>
                  </a:moveTo>
                  <a:lnTo>
                    <a:pt x="4396486" y="3661410"/>
                  </a:lnTo>
                  <a:lnTo>
                    <a:pt x="4345686" y="3661410"/>
                  </a:lnTo>
                  <a:close/>
                  <a:moveTo>
                    <a:pt x="4447286" y="3661410"/>
                  </a:moveTo>
                  <a:lnTo>
                    <a:pt x="4498086" y="3661410"/>
                  </a:lnTo>
                  <a:lnTo>
                    <a:pt x="4447286" y="3661410"/>
                  </a:lnTo>
                  <a:close/>
                  <a:moveTo>
                    <a:pt x="4548886" y="3661410"/>
                  </a:moveTo>
                  <a:lnTo>
                    <a:pt x="4599686" y="3661410"/>
                  </a:lnTo>
                  <a:lnTo>
                    <a:pt x="4548886" y="3661410"/>
                  </a:lnTo>
                  <a:close/>
                  <a:moveTo>
                    <a:pt x="4650486" y="3661410"/>
                  </a:moveTo>
                  <a:lnTo>
                    <a:pt x="4701286" y="3661410"/>
                  </a:lnTo>
                  <a:lnTo>
                    <a:pt x="4650486" y="3661410"/>
                  </a:lnTo>
                  <a:close/>
                  <a:moveTo>
                    <a:pt x="4752086" y="3661410"/>
                  </a:moveTo>
                  <a:lnTo>
                    <a:pt x="4802886" y="3661410"/>
                  </a:lnTo>
                  <a:lnTo>
                    <a:pt x="4752086" y="3661410"/>
                  </a:lnTo>
                  <a:close/>
                  <a:moveTo>
                    <a:pt x="4853686" y="3661410"/>
                  </a:moveTo>
                  <a:lnTo>
                    <a:pt x="4904486" y="3661410"/>
                  </a:lnTo>
                  <a:lnTo>
                    <a:pt x="4853686" y="3661410"/>
                  </a:lnTo>
                  <a:close/>
                  <a:moveTo>
                    <a:pt x="4955286" y="3661410"/>
                  </a:moveTo>
                  <a:lnTo>
                    <a:pt x="5006086" y="3661410"/>
                  </a:lnTo>
                  <a:lnTo>
                    <a:pt x="4955286" y="3661410"/>
                  </a:lnTo>
                  <a:close/>
                  <a:moveTo>
                    <a:pt x="5056886" y="3661410"/>
                  </a:moveTo>
                  <a:lnTo>
                    <a:pt x="5107686" y="3661410"/>
                  </a:lnTo>
                  <a:lnTo>
                    <a:pt x="5056886" y="3661410"/>
                  </a:lnTo>
                  <a:close/>
                  <a:moveTo>
                    <a:pt x="5158486" y="3661410"/>
                  </a:moveTo>
                  <a:lnTo>
                    <a:pt x="5209286" y="3661410"/>
                  </a:lnTo>
                  <a:lnTo>
                    <a:pt x="5158486" y="3661410"/>
                  </a:lnTo>
                  <a:close/>
                  <a:moveTo>
                    <a:pt x="5260086" y="3661410"/>
                  </a:moveTo>
                  <a:lnTo>
                    <a:pt x="5310886" y="3661410"/>
                  </a:lnTo>
                  <a:lnTo>
                    <a:pt x="5260086" y="3661410"/>
                  </a:lnTo>
                  <a:close/>
                  <a:moveTo>
                    <a:pt x="5361686" y="3661410"/>
                  </a:moveTo>
                  <a:lnTo>
                    <a:pt x="5412486" y="3661410"/>
                  </a:lnTo>
                  <a:lnTo>
                    <a:pt x="5361686" y="3661410"/>
                  </a:lnTo>
                  <a:close/>
                  <a:moveTo>
                    <a:pt x="5463286" y="3661410"/>
                  </a:moveTo>
                  <a:lnTo>
                    <a:pt x="5514086" y="3661410"/>
                  </a:lnTo>
                  <a:lnTo>
                    <a:pt x="5463286" y="3661410"/>
                  </a:lnTo>
                  <a:close/>
                  <a:moveTo>
                    <a:pt x="5564886" y="3661410"/>
                  </a:moveTo>
                  <a:lnTo>
                    <a:pt x="5615686" y="3661410"/>
                  </a:lnTo>
                  <a:lnTo>
                    <a:pt x="5564886" y="3661410"/>
                  </a:lnTo>
                  <a:close/>
                  <a:moveTo>
                    <a:pt x="5666486" y="3661410"/>
                  </a:moveTo>
                  <a:lnTo>
                    <a:pt x="5717286" y="3661410"/>
                  </a:lnTo>
                  <a:lnTo>
                    <a:pt x="5666486" y="3661410"/>
                  </a:lnTo>
                  <a:close/>
                  <a:moveTo>
                    <a:pt x="5768086" y="3661410"/>
                  </a:moveTo>
                  <a:lnTo>
                    <a:pt x="5818886" y="3661410"/>
                  </a:lnTo>
                  <a:lnTo>
                    <a:pt x="5768086" y="3661410"/>
                  </a:lnTo>
                  <a:close/>
                  <a:moveTo>
                    <a:pt x="5869686" y="3661410"/>
                  </a:moveTo>
                  <a:lnTo>
                    <a:pt x="5920486" y="3661410"/>
                  </a:lnTo>
                  <a:lnTo>
                    <a:pt x="5869686" y="3661410"/>
                  </a:lnTo>
                  <a:close/>
                  <a:moveTo>
                    <a:pt x="5971286" y="3661410"/>
                  </a:moveTo>
                  <a:lnTo>
                    <a:pt x="6022086" y="3661410"/>
                  </a:lnTo>
                  <a:lnTo>
                    <a:pt x="5971286" y="3661410"/>
                  </a:lnTo>
                  <a:close/>
                  <a:moveTo>
                    <a:pt x="6072886" y="3661410"/>
                  </a:moveTo>
                  <a:lnTo>
                    <a:pt x="6123686" y="3661410"/>
                  </a:lnTo>
                  <a:lnTo>
                    <a:pt x="6072886" y="3661410"/>
                  </a:lnTo>
                  <a:close/>
                  <a:moveTo>
                    <a:pt x="6174486" y="3661410"/>
                  </a:moveTo>
                  <a:lnTo>
                    <a:pt x="6225286" y="3661410"/>
                  </a:lnTo>
                  <a:lnTo>
                    <a:pt x="6174486" y="3661410"/>
                  </a:lnTo>
                  <a:close/>
                  <a:moveTo>
                    <a:pt x="6276086" y="3661410"/>
                  </a:moveTo>
                  <a:lnTo>
                    <a:pt x="6326886" y="3661410"/>
                  </a:lnTo>
                  <a:lnTo>
                    <a:pt x="6276086" y="3661410"/>
                  </a:lnTo>
                  <a:close/>
                  <a:moveTo>
                    <a:pt x="6377686" y="3661410"/>
                  </a:moveTo>
                  <a:lnTo>
                    <a:pt x="6428486" y="3661410"/>
                  </a:lnTo>
                  <a:lnTo>
                    <a:pt x="6377686" y="3661410"/>
                  </a:lnTo>
                  <a:close/>
                  <a:moveTo>
                    <a:pt x="6479286" y="3661410"/>
                  </a:moveTo>
                  <a:lnTo>
                    <a:pt x="6530086" y="3661410"/>
                  </a:lnTo>
                  <a:lnTo>
                    <a:pt x="6479286" y="3661410"/>
                  </a:lnTo>
                  <a:close/>
                  <a:moveTo>
                    <a:pt x="6580886" y="3661410"/>
                  </a:moveTo>
                  <a:lnTo>
                    <a:pt x="6631686" y="3661410"/>
                  </a:lnTo>
                  <a:lnTo>
                    <a:pt x="6580886" y="3661410"/>
                  </a:lnTo>
                  <a:close/>
                  <a:moveTo>
                    <a:pt x="6682486" y="3661410"/>
                  </a:moveTo>
                  <a:lnTo>
                    <a:pt x="6733286" y="3661410"/>
                  </a:lnTo>
                  <a:lnTo>
                    <a:pt x="6682486" y="3661410"/>
                  </a:lnTo>
                  <a:close/>
                  <a:moveTo>
                    <a:pt x="6784086" y="3661410"/>
                  </a:moveTo>
                  <a:lnTo>
                    <a:pt x="6834886" y="3661410"/>
                  </a:lnTo>
                  <a:lnTo>
                    <a:pt x="6784086" y="3661410"/>
                  </a:lnTo>
                  <a:close/>
                  <a:moveTo>
                    <a:pt x="6885686" y="3661410"/>
                  </a:moveTo>
                  <a:lnTo>
                    <a:pt x="6936486" y="3661410"/>
                  </a:lnTo>
                  <a:lnTo>
                    <a:pt x="6885686" y="3661410"/>
                  </a:lnTo>
                  <a:close/>
                  <a:moveTo>
                    <a:pt x="6987286" y="3661410"/>
                  </a:moveTo>
                  <a:lnTo>
                    <a:pt x="7038086" y="3661410"/>
                  </a:lnTo>
                  <a:lnTo>
                    <a:pt x="6987286" y="3661410"/>
                  </a:lnTo>
                  <a:close/>
                  <a:moveTo>
                    <a:pt x="7088886" y="3661410"/>
                  </a:moveTo>
                  <a:lnTo>
                    <a:pt x="7139686" y="3661410"/>
                  </a:lnTo>
                  <a:lnTo>
                    <a:pt x="7088886" y="3661410"/>
                  </a:lnTo>
                  <a:close/>
                  <a:moveTo>
                    <a:pt x="7190486" y="3661410"/>
                  </a:moveTo>
                  <a:lnTo>
                    <a:pt x="7241286" y="3661410"/>
                  </a:lnTo>
                  <a:lnTo>
                    <a:pt x="7190486" y="3661410"/>
                  </a:lnTo>
                  <a:close/>
                  <a:moveTo>
                    <a:pt x="7292086" y="3661410"/>
                  </a:moveTo>
                  <a:lnTo>
                    <a:pt x="7342886" y="3661410"/>
                  </a:lnTo>
                  <a:lnTo>
                    <a:pt x="7292086" y="3661410"/>
                  </a:lnTo>
                  <a:close/>
                  <a:moveTo>
                    <a:pt x="7393686" y="3661410"/>
                  </a:moveTo>
                  <a:lnTo>
                    <a:pt x="7444486" y="3661410"/>
                  </a:lnTo>
                  <a:lnTo>
                    <a:pt x="7393686" y="3661410"/>
                  </a:lnTo>
                  <a:close/>
                  <a:moveTo>
                    <a:pt x="7495286" y="3661410"/>
                  </a:moveTo>
                  <a:lnTo>
                    <a:pt x="7546086" y="3661410"/>
                  </a:lnTo>
                  <a:lnTo>
                    <a:pt x="7495286" y="3661410"/>
                  </a:lnTo>
                  <a:close/>
                  <a:moveTo>
                    <a:pt x="7596886" y="3661410"/>
                  </a:moveTo>
                  <a:lnTo>
                    <a:pt x="7647686" y="3661410"/>
                  </a:lnTo>
                  <a:lnTo>
                    <a:pt x="7596886" y="3661410"/>
                  </a:lnTo>
                  <a:close/>
                  <a:moveTo>
                    <a:pt x="7698486" y="3661410"/>
                  </a:moveTo>
                  <a:lnTo>
                    <a:pt x="7749286" y="3661410"/>
                  </a:lnTo>
                  <a:lnTo>
                    <a:pt x="7698486" y="3661410"/>
                  </a:lnTo>
                  <a:close/>
                  <a:moveTo>
                    <a:pt x="7800086" y="3661410"/>
                  </a:moveTo>
                  <a:lnTo>
                    <a:pt x="7850886" y="3661410"/>
                  </a:lnTo>
                  <a:lnTo>
                    <a:pt x="7800086" y="3661410"/>
                  </a:lnTo>
                  <a:close/>
                  <a:moveTo>
                    <a:pt x="7901686" y="3661410"/>
                  </a:moveTo>
                  <a:lnTo>
                    <a:pt x="7952486" y="3661410"/>
                  </a:lnTo>
                  <a:lnTo>
                    <a:pt x="7901686" y="3661410"/>
                  </a:lnTo>
                  <a:close/>
                  <a:moveTo>
                    <a:pt x="8003286" y="3661410"/>
                  </a:moveTo>
                  <a:lnTo>
                    <a:pt x="8054086" y="3661410"/>
                  </a:lnTo>
                  <a:lnTo>
                    <a:pt x="8003286" y="3661410"/>
                  </a:lnTo>
                  <a:close/>
                  <a:moveTo>
                    <a:pt x="8104886" y="3661410"/>
                  </a:moveTo>
                  <a:lnTo>
                    <a:pt x="8155686" y="3661410"/>
                  </a:lnTo>
                  <a:lnTo>
                    <a:pt x="8104886" y="3661410"/>
                  </a:lnTo>
                  <a:close/>
                  <a:moveTo>
                    <a:pt x="8206486" y="3661410"/>
                  </a:moveTo>
                  <a:lnTo>
                    <a:pt x="8257286" y="3661410"/>
                  </a:lnTo>
                  <a:lnTo>
                    <a:pt x="8206486" y="3661410"/>
                  </a:lnTo>
                  <a:close/>
                  <a:moveTo>
                    <a:pt x="8308086" y="3661410"/>
                  </a:moveTo>
                  <a:lnTo>
                    <a:pt x="8358886" y="3661410"/>
                  </a:lnTo>
                  <a:lnTo>
                    <a:pt x="8308086" y="3661410"/>
                  </a:lnTo>
                  <a:close/>
                  <a:moveTo>
                    <a:pt x="8409686" y="3661410"/>
                  </a:moveTo>
                  <a:lnTo>
                    <a:pt x="8460486" y="3661410"/>
                  </a:lnTo>
                  <a:lnTo>
                    <a:pt x="8409686" y="3661410"/>
                  </a:lnTo>
                  <a:close/>
                  <a:moveTo>
                    <a:pt x="8511286" y="3661410"/>
                  </a:moveTo>
                  <a:lnTo>
                    <a:pt x="8562086" y="3661410"/>
                  </a:lnTo>
                  <a:lnTo>
                    <a:pt x="8511286" y="3661410"/>
                  </a:lnTo>
                  <a:close/>
                  <a:moveTo>
                    <a:pt x="8612886" y="3661410"/>
                  </a:moveTo>
                  <a:lnTo>
                    <a:pt x="8663686" y="3661410"/>
                  </a:lnTo>
                  <a:lnTo>
                    <a:pt x="8612886" y="3661410"/>
                  </a:lnTo>
                  <a:close/>
                  <a:moveTo>
                    <a:pt x="8714486" y="3661410"/>
                  </a:moveTo>
                  <a:lnTo>
                    <a:pt x="8765286" y="3661410"/>
                  </a:lnTo>
                  <a:lnTo>
                    <a:pt x="8714486" y="3661410"/>
                  </a:lnTo>
                  <a:close/>
                  <a:moveTo>
                    <a:pt x="8816086" y="3661410"/>
                  </a:moveTo>
                  <a:lnTo>
                    <a:pt x="8866886" y="3661410"/>
                  </a:lnTo>
                  <a:lnTo>
                    <a:pt x="8816086" y="3661410"/>
                  </a:lnTo>
                  <a:close/>
                  <a:moveTo>
                    <a:pt x="8917686" y="3661410"/>
                  </a:moveTo>
                  <a:lnTo>
                    <a:pt x="8968486" y="3661410"/>
                  </a:lnTo>
                  <a:lnTo>
                    <a:pt x="8917686" y="3661410"/>
                  </a:lnTo>
                  <a:close/>
                  <a:moveTo>
                    <a:pt x="9019286" y="3661410"/>
                  </a:moveTo>
                  <a:lnTo>
                    <a:pt x="9070086" y="3661410"/>
                  </a:lnTo>
                  <a:lnTo>
                    <a:pt x="9019286" y="3661410"/>
                  </a:lnTo>
                  <a:close/>
                  <a:moveTo>
                    <a:pt x="9120886" y="3661410"/>
                  </a:moveTo>
                  <a:lnTo>
                    <a:pt x="9171686" y="3661410"/>
                  </a:lnTo>
                  <a:lnTo>
                    <a:pt x="9120886" y="3661410"/>
                  </a:lnTo>
                  <a:close/>
                  <a:moveTo>
                    <a:pt x="9222486" y="3661410"/>
                  </a:moveTo>
                  <a:lnTo>
                    <a:pt x="9273286" y="3661410"/>
                  </a:lnTo>
                  <a:lnTo>
                    <a:pt x="9222486" y="3661410"/>
                  </a:lnTo>
                  <a:close/>
                  <a:moveTo>
                    <a:pt x="9324086" y="3661410"/>
                  </a:moveTo>
                  <a:lnTo>
                    <a:pt x="9374886" y="3661410"/>
                  </a:lnTo>
                  <a:lnTo>
                    <a:pt x="9324086" y="3661410"/>
                  </a:lnTo>
                  <a:close/>
                  <a:moveTo>
                    <a:pt x="9425686" y="3661410"/>
                  </a:moveTo>
                  <a:lnTo>
                    <a:pt x="9476486" y="3661410"/>
                  </a:lnTo>
                  <a:lnTo>
                    <a:pt x="9425686" y="3661410"/>
                  </a:lnTo>
                  <a:close/>
                  <a:moveTo>
                    <a:pt x="9527286" y="3661410"/>
                  </a:moveTo>
                  <a:lnTo>
                    <a:pt x="9578086" y="3661410"/>
                  </a:lnTo>
                  <a:lnTo>
                    <a:pt x="9527286" y="3661410"/>
                  </a:lnTo>
                  <a:close/>
                  <a:moveTo>
                    <a:pt x="9628886" y="3661410"/>
                  </a:moveTo>
                  <a:lnTo>
                    <a:pt x="9679686" y="3661410"/>
                  </a:lnTo>
                  <a:lnTo>
                    <a:pt x="9628886" y="3661410"/>
                  </a:lnTo>
                  <a:close/>
                  <a:moveTo>
                    <a:pt x="9730486" y="3661410"/>
                  </a:moveTo>
                  <a:lnTo>
                    <a:pt x="9781286" y="3661410"/>
                  </a:lnTo>
                  <a:lnTo>
                    <a:pt x="9730486" y="3661410"/>
                  </a:lnTo>
                  <a:close/>
                  <a:moveTo>
                    <a:pt x="9832086" y="3661410"/>
                  </a:moveTo>
                  <a:lnTo>
                    <a:pt x="9882886" y="3661410"/>
                  </a:lnTo>
                  <a:lnTo>
                    <a:pt x="9832086" y="3661410"/>
                  </a:lnTo>
                  <a:close/>
                  <a:moveTo>
                    <a:pt x="9933686" y="3661410"/>
                  </a:moveTo>
                  <a:lnTo>
                    <a:pt x="9984486" y="3661410"/>
                  </a:lnTo>
                  <a:lnTo>
                    <a:pt x="9933686" y="3661410"/>
                  </a:lnTo>
                  <a:close/>
                  <a:moveTo>
                    <a:pt x="10035286" y="3661410"/>
                  </a:moveTo>
                  <a:lnTo>
                    <a:pt x="10086086" y="3661410"/>
                  </a:lnTo>
                  <a:lnTo>
                    <a:pt x="10035286" y="3661410"/>
                  </a:lnTo>
                  <a:close/>
                  <a:moveTo>
                    <a:pt x="10136886" y="3661410"/>
                  </a:moveTo>
                  <a:lnTo>
                    <a:pt x="10187686" y="3661410"/>
                  </a:lnTo>
                  <a:lnTo>
                    <a:pt x="10136886" y="3661410"/>
                  </a:lnTo>
                  <a:close/>
                  <a:moveTo>
                    <a:pt x="10238486" y="3661410"/>
                  </a:moveTo>
                  <a:lnTo>
                    <a:pt x="10289286" y="3661410"/>
                  </a:lnTo>
                  <a:lnTo>
                    <a:pt x="10238486" y="3661410"/>
                  </a:lnTo>
                  <a:close/>
                  <a:moveTo>
                    <a:pt x="10340086" y="3661410"/>
                  </a:moveTo>
                  <a:lnTo>
                    <a:pt x="10390886" y="3661410"/>
                  </a:lnTo>
                  <a:lnTo>
                    <a:pt x="10340086" y="3661410"/>
                  </a:lnTo>
                  <a:close/>
                  <a:moveTo>
                    <a:pt x="10441686" y="3661410"/>
                  </a:moveTo>
                  <a:lnTo>
                    <a:pt x="10492486" y="3661410"/>
                  </a:lnTo>
                  <a:lnTo>
                    <a:pt x="10441686" y="3661410"/>
                  </a:lnTo>
                  <a:close/>
                  <a:moveTo>
                    <a:pt x="10543286" y="3661410"/>
                  </a:moveTo>
                  <a:lnTo>
                    <a:pt x="10594086" y="3661410"/>
                  </a:lnTo>
                  <a:lnTo>
                    <a:pt x="10543286" y="3661410"/>
                  </a:lnTo>
                  <a:close/>
                  <a:moveTo>
                    <a:pt x="10644886" y="3661410"/>
                  </a:moveTo>
                  <a:lnTo>
                    <a:pt x="10695686" y="3661410"/>
                  </a:lnTo>
                  <a:lnTo>
                    <a:pt x="10644886" y="3661410"/>
                  </a:lnTo>
                  <a:close/>
                  <a:moveTo>
                    <a:pt x="10746486" y="3661410"/>
                  </a:moveTo>
                  <a:lnTo>
                    <a:pt x="10797286" y="3661410"/>
                  </a:lnTo>
                  <a:lnTo>
                    <a:pt x="10746486" y="3661410"/>
                  </a:lnTo>
                  <a:close/>
                  <a:moveTo>
                    <a:pt x="10860405" y="3699891"/>
                  </a:moveTo>
                  <a:lnTo>
                    <a:pt x="10860405" y="3750691"/>
                  </a:lnTo>
                  <a:lnTo>
                    <a:pt x="10809605" y="3750691"/>
                  </a:lnTo>
                  <a:lnTo>
                    <a:pt x="10809605" y="3699891"/>
                  </a:lnTo>
                  <a:close/>
                  <a:moveTo>
                    <a:pt x="10809605" y="3801491"/>
                  </a:moveTo>
                  <a:lnTo>
                    <a:pt x="10809605" y="3852291"/>
                  </a:lnTo>
                  <a:lnTo>
                    <a:pt x="10758805" y="3852291"/>
                  </a:lnTo>
                  <a:lnTo>
                    <a:pt x="10758805" y="3801491"/>
                  </a:lnTo>
                  <a:close/>
                  <a:moveTo>
                    <a:pt x="10758805" y="3903091"/>
                  </a:moveTo>
                  <a:lnTo>
                    <a:pt x="10758805" y="3953891"/>
                  </a:lnTo>
                  <a:lnTo>
                    <a:pt x="10708005" y="3953891"/>
                  </a:lnTo>
                  <a:lnTo>
                    <a:pt x="10708005" y="3903091"/>
                  </a:lnTo>
                  <a:close/>
                  <a:moveTo>
                    <a:pt x="10708005" y="4004691"/>
                  </a:moveTo>
                  <a:lnTo>
                    <a:pt x="10708005" y="4055491"/>
                  </a:lnTo>
                  <a:lnTo>
                    <a:pt x="10657205" y="4055491"/>
                  </a:lnTo>
                  <a:lnTo>
                    <a:pt x="10657205" y="4004691"/>
                  </a:lnTo>
                  <a:close/>
                  <a:moveTo>
                    <a:pt x="10657205" y="4106291"/>
                  </a:moveTo>
                  <a:lnTo>
                    <a:pt x="10657205" y="4157091"/>
                  </a:lnTo>
                  <a:lnTo>
                    <a:pt x="10606405" y="4157091"/>
                  </a:lnTo>
                  <a:lnTo>
                    <a:pt x="10606405" y="4106291"/>
                  </a:lnTo>
                  <a:close/>
                  <a:moveTo>
                    <a:pt x="10606405" y="4207891"/>
                  </a:moveTo>
                  <a:lnTo>
                    <a:pt x="10606405" y="4258691"/>
                  </a:lnTo>
                  <a:lnTo>
                    <a:pt x="10555605" y="4258691"/>
                  </a:lnTo>
                  <a:lnTo>
                    <a:pt x="10555605" y="4207891"/>
                  </a:lnTo>
                  <a:close/>
                  <a:moveTo>
                    <a:pt x="10555605" y="4309491"/>
                  </a:moveTo>
                  <a:lnTo>
                    <a:pt x="10555605" y="4360291"/>
                  </a:lnTo>
                  <a:lnTo>
                    <a:pt x="10504805" y="4360291"/>
                  </a:lnTo>
                  <a:lnTo>
                    <a:pt x="10504805" y="4309491"/>
                  </a:lnTo>
                  <a:close/>
                  <a:moveTo>
                    <a:pt x="10504805" y="4411091"/>
                  </a:moveTo>
                  <a:lnTo>
                    <a:pt x="10504805" y="4461891"/>
                  </a:lnTo>
                  <a:lnTo>
                    <a:pt x="10454005" y="4461891"/>
                  </a:lnTo>
                  <a:lnTo>
                    <a:pt x="10454005" y="4411091"/>
                  </a:lnTo>
                  <a:close/>
                  <a:moveTo>
                    <a:pt x="10454005" y="4512691"/>
                  </a:moveTo>
                  <a:lnTo>
                    <a:pt x="10454005" y="4563491"/>
                  </a:lnTo>
                  <a:lnTo>
                    <a:pt x="10403205" y="4563491"/>
                  </a:lnTo>
                  <a:lnTo>
                    <a:pt x="10403205" y="4512691"/>
                  </a:lnTo>
                  <a:close/>
                  <a:moveTo>
                    <a:pt x="10403205" y="4614291"/>
                  </a:moveTo>
                  <a:lnTo>
                    <a:pt x="10403205" y="4665091"/>
                  </a:lnTo>
                  <a:lnTo>
                    <a:pt x="10352405" y="4665091"/>
                  </a:lnTo>
                  <a:lnTo>
                    <a:pt x="10352405" y="4614291"/>
                  </a:lnTo>
                  <a:close/>
                  <a:moveTo>
                    <a:pt x="10352405" y="4715891"/>
                  </a:moveTo>
                  <a:lnTo>
                    <a:pt x="10352405" y="4766691"/>
                  </a:lnTo>
                  <a:lnTo>
                    <a:pt x="10301605" y="4766691"/>
                  </a:lnTo>
                  <a:lnTo>
                    <a:pt x="10301605" y="4715891"/>
                  </a:lnTo>
                  <a:close/>
                  <a:moveTo>
                    <a:pt x="10301605" y="4817491"/>
                  </a:moveTo>
                  <a:lnTo>
                    <a:pt x="10301605" y="4868291"/>
                  </a:lnTo>
                  <a:lnTo>
                    <a:pt x="10250805" y="4868291"/>
                  </a:lnTo>
                  <a:lnTo>
                    <a:pt x="10250805" y="4817491"/>
                  </a:lnTo>
                  <a:close/>
                  <a:moveTo>
                    <a:pt x="10250805" y="4919091"/>
                  </a:moveTo>
                  <a:lnTo>
                    <a:pt x="10250805" y="4969891"/>
                  </a:lnTo>
                  <a:lnTo>
                    <a:pt x="10200005" y="4969891"/>
                  </a:lnTo>
                  <a:lnTo>
                    <a:pt x="10200005" y="4919091"/>
                  </a:lnTo>
                  <a:close/>
                  <a:moveTo>
                    <a:pt x="10200005" y="5020691"/>
                  </a:moveTo>
                  <a:lnTo>
                    <a:pt x="10200005" y="5056886"/>
                  </a:lnTo>
                  <a:cubicBezTo>
                    <a:pt x="10200005" y="5070856"/>
                    <a:pt x="10188575" y="5082286"/>
                    <a:pt x="10174605" y="5082286"/>
                  </a:cubicBezTo>
                  <a:lnTo>
                    <a:pt x="10160000" y="5082286"/>
                  </a:lnTo>
                  <a:lnTo>
                    <a:pt x="10160000" y="5031486"/>
                  </a:lnTo>
                  <a:lnTo>
                    <a:pt x="10174605" y="5031486"/>
                  </a:lnTo>
                  <a:lnTo>
                    <a:pt x="10174605" y="5056886"/>
                  </a:lnTo>
                  <a:lnTo>
                    <a:pt x="10149205" y="5056886"/>
                  </a:lnTo>
                  <a:lnTo>
                    <a:pt x="10149205" y="5020691"/>
                  </a:lnTo>
                  <a:close/>
                  <a:moveTo>
                    <a:pt x="10058400" y="5082286"/>
                  </a:moveTo>
                  <a:lnTo>
                    <a:pt x="10007600" y="5082286"/>
                  </a:lnTo>
                  <a:lnTo>
                    <a:pt x="10007600" y="5031486"/>
                  </a:lnTo>
                  <a:lnTo>
                    <a:pt x="10058400" y="5031486"/>
                  </a:lnTo>
                  <a:close/>
                  <a:moveTo>
                    <a:pt x="9956800" y="5031486"/>
                  </a:moveTo>
                  <a:lnTo>
                    <a:pt x="9906000" y="5031486"/>
                  </a:lnTo>
                  <a:lnTo>
                    <a:pt x="9906000" y="4980686"/>
                  </a:lnTo>
                  <a:lnTo>
                    <a:pt x="9956800" y="4980686"/>
                  </a:lnTo>
                  <a:close/>
                  <a:moveTo>
                    <a:pt x="9855200" y="4980686"/>
                  </a:moveTo>
                  <a:lnTo>
                    <a:pt x="9804400" y="4980686"/>
                  </a:lnTo>
                  <a:lnTo>
                    <a:pt x="9804400" y="4929886"/>
                  </a:lnTo>
                  <a:lnTo>
                    <a:pt x="9855200" y="4929886"/>
                  </a:lnTo>
                  <a:close/>
                  <a:moveTo>
                    <a:pt x="9753600" y="4929886"/>
                  </a:moveTo>
                  <a:lnTo>
                    <a:pt x="9702800" y="4929886"/>
                  </a:lnTo>
                  <a:lnTo>
                    <a:pt x="9702800" y="4879086"/>
                  </a:lnTo>
                  <a:lnTo>
                    <a:pt x="9753600" y="4879086"/>
                  </a:lnTo>
                  <a:close/>
                  <a:moveTo>
                    <a:pt x="9652000" y="4879086"/>
                  </a:moveTo>
                  <a:lnTo>
                    <a:pt x="9601200" y="4879086"/>
                  </a:lnTo>
                  <a:lnTo>
                    <a:pt x="9601200" y="4828286"/>
                  </a:lnTo>
                  <a:lnTo>
                    <a:pt x="9652000" y="4828286"/>
                  </a:lnTo>
                  <a:close/>
                  <a:moveTo>
                    <a:pt x="9550400" y="4828286"/>
                  </a:moveTo>
                  <a:lnTo>
                    <a:pt x="9499600" y="4828286"/>
                  </a:lnTo>
                  <a:lnTo>
                    <a:pt x="9499600" y="4777486"/>
                  </a:lnTo>
                  <a:lnTo>
                    <a:pt x="9550400" y="4777486"/>
                  </a:lnTo>
                  <a:close/>
                  <a:moveTo>
                    <a:pt x="9448800" y="4777486"/>
                  </a:moveTo>
                  <a:lnTo>
                    <a:pt x="9398000" y="4777486"/>
                  </a:lnTo>
                  <a:lnTo>
                    <a:pt x="9398000" y="4726686"/>
                  </a:lnTo>
                  <a:lnTo>
                    <a:pt x="9448800" y="4726686"/>
                  </a:lnTo>
                  <a:close/>
                  <a:moveTo>
                    <a:pt x="9347200" y="4726686"/>
                  </a:moveTo>
                  <a:lnTo>
                    <a:pt x="9296400" y="4726686"/>
                  </a:lnTo>
                  <a:lnTo>
                    <a:pt x="9296400" y="4675886"/>
                  </a:lnTo>
                  <a:lnTo>
                    <a:pt x="9347200" y="4675886"/>
                  </a:lnTo>
                  <a:close/>
                  <a:moveTo>
                    <a:pt x="9245600" y="4675886"/>
                  </a:moveTo>
                  <a:lnTo>
                    <a:pt x="9194800" y="4675886"/>
                  </a:lnTo>
                  <a:lnTo>
                    <a:pt x="9194800" y="4625086"/>
                  </a:lnTo>
                  <a:lnTo>
                    <a:pt x="9245600" y="4625086"/>
                  </a:lnTo>
                  <a:close/>
                  <a:moveTo>
                    <a:pt x="9144000" y="4625086"/>
                  </a:moveTo>
                  <a:lnTo>
                    <a:pt x="9093200" y="4625086"/>
                  </a:lnTo>
                  <a:lnTo>
                    <a:pt x="9093200" y="4574286"/>
                  </a:lnTo>
                  <a:lnTo>
                    <a:pt x="9144000" y="4574286"/>
                  </a:lnTo>
                  <a:close/>
                  <a:moveTo>
                    <a:pt x="9042400" y="4574286"/>
                  </a:moveTo>
                  <a:lnTo>
                    <a:pt x="8991600" y="4574286"/>
                  </a:lnTo>
                  <a:lnTo>
                    <a:pt x="8991600" y="4523486"/>
                  </a:lnTo>
                  <a:lnTo>
                    <a:pt x="9042400" y="4523486"/>
                  </a:lnTo>
                  <a:close/>
                  <a:moveTo>
                    <a:pt x="8940800" y="4523486"/>
                  </a:moveTo>
                  <a:lnTo>
                    <a:pt x="8890000" y="4523486"/>
                  </a:lnTo>
                  <a:lnTo>
                    <a:pt x="8890000" y="4472686"/>
                  </a:lnTo>
                  <a:lnTo>
                    <a:pt x="8940800" y="4472686"/>
                  </a:lnTo>
                  <a:close/>
                  <a:moveTo>
                    <a:pt x="8839200" y="4472686"/>
                  </a:moveTo>
                  <a:lnTo>
                    <a:pt x="8788400" y="4472686"/>
                  </a:lnTo>
                  <a:lnTo>
                    <a:pt x="8788400" y="4421886"/>
                  </a:lnTo>
                  <a:lnTo>
                    <a:pt x="8839200" y="4421886"/>
                  </a:lnTo>
                  <a:close/>
                  <a:moveTo>
                    <a:pt x="8737600" y="4421886"/>
                  </a:moveTo>
                  <a:lnTo>
                    <a:pt x="8686800" y="4421886"/>
                  </a:lnTo>
                  <a:lnTo>
                    <a:pt x="8686800" y="4371086"/>
                  </a:lnTo>
                  <a:lnTo>
                    <a:pt x="8737600" y="4371086"/>
                  </a:lnTo>
                  <a:close/>
                  <a:moveTo>
                    <a:pt x="8636000" y="4371086"/>
                  </a:moveTo>
                  <a:lnTo>
                    <a:pt x="8585200" y="4371086"/>
                  </a:lnTo>
                  <a:lnTo>
                    <a:pt x="8585200" y="4320286"/>
                  </a:lnTo>
                  <a:lnTo>
                    <a:pt x="8636000" y="4320286"/>
                  </a:lnTo>
                  <a:close/>
                  <a:moveTo>
                    <a:pt x="8534400" y="4320286"/>
                  </a:moveTo>
                  <a:lnTo>
                    <a:pt x="8483600" y="4320286"/>
                  </a:lnTo>
                  <a:lnTo>
                    <a:pt x="8483600" y="4269486"/>
                  </a:lnTo>
                  <a:lnTo>
                    <a:pt x="8534400" y="4269486"/>
                  </a:lnTo>
                  <a:close/>
                  <a:moveTo>
                    <a:pt x="8432800" y="4269486"/>
                  </a:moveTo>
                  <a:lnTo>
                    <a:pt x="8382000" y="4269486"/>
                  </a:lnTo>
                  <a:lnTo>
                    <a:pt x="8382000" y="4218686"/>
                  </a:lnTo>
                  <a:lnTo>
                    <a:pt x="8432800" y="4218686"/>
                  </a:lnTo>
                  <a:close/>
                  <a:moveTo>
                    <a:pt x="8331200" y="4218686"/>
                  </a:moveTo>
                  <a:lnTo>
                    <a:pt x="8280400" y="4218686"/>
                  </a:lnTo>
                  <a:lnTo>
                    <a:pt x="8280400" y="4167886"/>
                  </a:lnTo>
                  <a:lnTo>
                    <a:pt x="8331200" y="4167886"/>
                  </a:lnTo>
                  <a:close/>
                  <a:moveTo>
                    <a:pt x="8229600" y="4167886"/>
                  </a:moveTo>
                  <a:lnTo>
                    <a:pt x="8178800" y="4167886"/>
                  </a:lnTo>
                  <a:lnTo>
                    <a:pt x="8178800" y="4117086"/>
                  </a:lnTo>
                  <a:lnTo>
                    <a:pt x="8229600" y="4117086"/>
                  </a:lnTo>
                  <a:close/>
                  <a:moveTo>
                    <a:pt x="8128000" y="4117086"/>
                  </a:moveTo>
                  <a:lnTo>
                    <a:pt x="8077200" y="4117086"/>
                  </a:lnTo>
                  <a:lnTo>
                    <a:pt x="8077200" y="4066286"/>
                  </a:lnTo>
                  <a:lnTo>
                    <a:pt x="8128000" y="4066286"/>
                  </a:lnTo>
                  <a:close/>
                  <a:moveTo>
                    <a:pt x="8026400" y="4066286"/>
                  </a:moveTo>
                  <a:lnTo>
                    <a:pt x="7975600" y="4066286"/>
                  </a:lnTo>
                  <a:lnTo>
                    <a:pt x="7975600" y="4015486"/>
                  </a:lnTo>
                  <a:lnTo>
                    <a:pt x="8026400" y="4015486"/>
                  </a:lnTo>
                  <a:close/>
                  <a:moveTo>
                    <a:pt x="7924800" y="4015486"/>
                  </a:moveTo>
                  <a:lnTo>
                    <a:pt x="7874000" y="4015486"/>
                  </a:lnTo>
                  <a:lnTo>
                    <a:pt x="7874000" y="3964686"/>
                  </a:lnTo>
                  <a:lnTo>
                    <a:pt x="7924800" y="3964686"/>
                  </a:lnTo>
                  <a:close/>
                  <a:moveTo>
                    <a:pt x="7823200" y="3964686"/>
                  </a:moveTo>
                  <a:lnTo>
                    <a:pt x="7772400" y="3964686"/>
                  </a:lnTo>
                  <a:lnTo>
                    <a:pt x="7772400" y="3913886"/>
                  </a:lnTo>
                  <a:lnTo>
                    <a:pt x="7823200" y="3913886"/>
                  </a:lnTo>
                  <a:close/>
                  <a:moveTo>
                    <a:pt x="7721600" y="3913886"/>
                  </a:moveTo>
                  <a:lnTo>
                    <a:pt x="7670800" y="3913886"/>
                  </a:lnTo>
                  <a:lnTo>
                    <a:pt x="7670800" y="3863086"/>
                  </a:lnTo>
                  <a:lnTo>
                    <a:pt x="7721600" y="3863086"/>
                  </a:lnTo>
                  <a:close/>
                  <a:moveTo>
                    <a:pt x="7620000" y="3863086"/>
                  </a:moveTo>
                  <a:lnTo>
                    <a:pt x="7569200" y="3863086"/>
                  </a:lnTo>
                  <a:lnTo>
                    <a:pt x="7569200" y="3812286"/>
                  </a:lnTo>
                  <a:lnTo>
                    <a:pt x="7620000" y="3812286"/>
                  </a:lnTo>
                  <a:close/>
                  <a:moveTo>
                    <a:pt x="7518400" y="3812286"/>
                  </a:moveTo>
                  <a:lnTo>
                    <a:pt x="7467600" y="3812286"/>
                  </a:lnTo>
                  <a:lnTo>
                    <a:pt x="7467600" y="3761486"/>
                  </a:lnTo>
                  <a:lnTo>
                    <a:pt x="7518400" y="3761486"/>
                  </a:lnTo>
                  <a:close/>
                  <a:moveTo>
                    <a:pt x="7416800" y="3761486"/>
                  </a:moveTo>
                  <a:lnTo>
                    <a:pt x="7366000" y="3761486"/>
                  </a:lnTo>
                  <a:lnTo>
                    <a:pt x="7366000" y="3710686"/>
                  </a:lnTo>
                  <a:lnTo>
                    <a:pt x="7416800" y="3710686"/>
                  </a:lnTo>
                  <a:close/>
                  <a:moveTo>
                    <a:pt x="7315200" y="3710686"/>
                  </a:moveTo>
                  <a:lnTo>
                    <a:pt x="7264400" y="3710686"/>
                  </a:lnTo>
                  <a:lnTo>
                    <a:pt x="7264400" y="3659886"/>
                  </a:lnTo>
                  <a:lnTo>
                    <a:pt x="7315200" y="3659886"/>
                  </a:lnTo>
                  <a:close/>
                  <a:moveTo>
                    <a:pt x="7213600" y="3659886"/>
                  </a:moveTo>
                  <a:lnTo>
                    <a:pt x="7162800" y="3659886"/>
                  </a:lnTo>
                  <a:lnTo>
                    <a:pt x="7162800" y="3609086"/>
                  </a:lnTo>
                  <a:lnTo>
                    <a:pt x="7213600" y="3609086"/>
                  </a:lnTo>
                  <a:close/>
                  <a:moveTo>
                    <a:pt x="7112000" y="3609086"/>
                  </a:moveTo>
                  <a:lnTo>
                    <a:pt x="7061200" y="3609086"/>
                  </a:lnTo>
                  <a:lnTo>
                    <a:pt x="7061200" y="3558286"/>
                  </a:lnTo>
                  <a:lnTo>
                    <a:pt x="7112000" y="3558286"/>
                  </a:lnTo>
                  <a:close/>
                  <a:moveTo>
                    <a:pt x="7010400" y="3558286"/>
                  </a:moveTo>
                  <a:lnTo>
                    <a:pt x="6959600" y="3558286"/>
                  </a:lnTo>
                  <a:lnTo>
                    <a:pt x="6959600" y="3507486"/>
                  </a:lnTo>
                  <a:lnTo>
                    <a:pt x="7010400" y="3507486"/>
                  </a:lnTo>
                  <a:close/>
                  <a:moveTo>
                    <a:pt x="6908800" y="3507486"/>
                  </a:moveTo>
                  <a:lnTo>
                    <a:pt x="6858000" y="3507486"/>
                  </a:lnTo>
                  <a:lnTo>
                    <a:pt x="6858000" y="3456686"/>
                  </a:lnTo>
                  <a:lnTo>
                    <a:pt x="6908800" y="3456686"/>
                  </a:lnTo>
                  <a:close/>
                  <a:moveTo>
                    <a:pt x="6807200" y="3456686"/>
                  </a:moveTo>
                  <a:lnTo>
                    <a:pt x="6756400" y="3456686"/>
                  </a:lnTo>
                  <a:lnTo>
                    <a:pt x="6756400" y="3405886"/>
                  </a:lnTo>
                  <a:lnTo>
                    <a:pt x="6807200" y="3405886"/>
                  </a:lnTo>
                  <a:close/>
                  <a:moveTo>
                    <a:pt x="6705600" y="3405886"/>
                  </a:moveTo>
                  <a:lnTo>
                    <a:pt x="6654800" y="3405886"/>
                  </a:lnTo>
                  <a:lnTo>
                    <a:pt x="6654800" y="3355086"/>
                  </a:lnTo>
                  <a:lnTo>
                    <a:pt x="6705600" y="3355086"/>
                  </a:lnTo>
                  <a:close/>
                  <a:moveTo>
                    <a:pt x="6604000" y="3355086"/>
                  </a:moveTo>
                  <a:lnTo>
                    <a:pt x="6553200" y="3355086"/>
                  </a:lnTo>
                  <a:lnTo>
                    <a:pt x="6553200" y="3304286"/>
                  </a:lnTo>
                  <a:lnTo>
                    <a:pt x="6604000" y="3304286"/>
                  </a:lnTo>
                  <a:close/>
                  <a:moveTo>
                    <a:pt x="6502400" y="3304286"/>
                  </a:moveTo>
                  <a:lnTo>
                    <a:pt x="6451600" y="3304286"/>
                  </a:lnTo>
                  <a:lnTo>
                    <a:pt x="6451600" y="3253486"/>
                  </a:lnTo>
                  <a:lnTo>
                    <a:pt x="6502400" y="3253486"/>
                  </a:lnTo>
                  <a:close/>
                  <a:moveTo>
                    <a:pt x="6400800" y="3253486"/>
                  </a:moveTo>
                  <a:lnTo>
                    <a:pt x="6350000" y="3253486"/>
                  </a:lnTo>
                  <a:lnTo>
                    <a:pt x="6350000" y="3202686"/>
                  </a:lnTo>
                  <a:lnTo>
                    <a:pt x="6400800" y="3202686"/>
                  </a:lnTo>
                  <a:close/>
                  <a:moveTo>
                    <a:pt x="6299200" y="3202686"/>
                  </a:moveTo>
                  <a:lnTo>
                    <a:pt x="6248400" y="3202686"/>
                  </a:lnTo>
                  <a:lnTo>
                    <a:pt x="6248400" y="3151886"/>
                  </a:lnTo>
                  <a:lnTo>
                    <a:pt x="6299200" y="3151886"/>
                  </a:lnTo>
                  <a:close/>
                  <a:moveTo>
                    <a:pt x="6197600" y="3151886"/>
                  </a:moveTo>
                  <a:lnTo>
                    <a:pt x="6146800" y="3151886"/>
                  </a:lnTo>
                  <a:lnTo>
                    <a:pt x="6146800" y="3101086"/>
                  </a:lnTo>
                  <a:lnTo>
                    <a:pt x="6197600" y="3101086"/>
                  </a:lnTo>
                  <a:close/>
                  <a:moveTo>
                    <a:pt x="6096000" y="3101086"/>
                  </a:moveTo>
                  <a:lnTo>
                    <a:pt x="6045200" y="3101086"/>
                  </a:lnTo>
                  <a:lnTo>
                    <a:pt x="6045200" y="3050286"/>
                  </a:lnTo>
                  <a:lnTo>
                    <a:pt x="6096000" y="3050286"/>
                  </a:lnTo>
                  <a:close/>
                  <a:moveTo>
                    <a:pt x="5994400" y="3050286"/>
                  </a:moveTo>
                  <a:lnTo>
                    <a:pt x="5943600" y="3050286"/>
                  </a:lnTo>
                  <a:lnTo>
                    <a:pt x="5943600" y="2999486"/>
                  </a:lnTo>
                  <a:lnTo>
                    <a:pt x="5994400" y="2999486"/>
                  </a:lnTo>
                  <a:close/>
                  <a:moveTo>
                    <a:pt x="5892800" y="2999486"/>
                  </a:moveTo>
                  <a:lnTo>
                    <a:pt x="5842000" y="2999486"/>
                  </a:lnTo>
                  <a:lnTo>
                    <a:pt x="5842000" y="2948686"/>
                  </a:lnTo>
                  <a:lnTo>
                    <a:pt x="5892800" y="2948686"/>
                  </a:lnTo>
                  <a:close/>
                  <a:moveTo>
                    <a:pt x="5791200" y="2948686"/>
                  </a:moveTo>
                  <a:lnTo>
                    <a:pt x="5740400" y="2948686"/>
                  </a:lnTo>
                  <a:lnTo>
                    <a:pt x="5740400" y="2897886"/>
                  </a:lnTo>
                  <a:lnTo>
                    <a:pt x="5791200" y="2897886"/>
                  </a:lnTo>
                  <a:close/>
                  <a:moveTo>
                    <a:pt x="5689600" y="2897886"/>
                  </a:moveTo>
                  <a:lnTo>
                    <a:pt x="5638800" y="2897886"/>
                  </a:lnTo>
                  <a:lnTo>
                    <a:pt x="5638800" y="2847086"/>
                  </a:lnTo>
                  <a:lnTo>
                    <a:pt x="5689600" y="2847086"/>
                  </a:lnTo>
                  <a:close/>
                  <a:moveTo>
                    <a:pt x="5588000" y="2847086"/>
                  </a:moveTo>
                  <a:lnTo>
                    <a:pt x="5537200" y="2847086"/>
                  </a:lnTo>
                  <a:lnTo>
                    <a:pt x="5537200" y="2796286"/>
                  </a:lnTo>
                  <a:lnTo>
                    <a:pt x="5588000" y="2796286"/>
                  </a:lnTo>
                  <a:close/>
                  <a:moveTo>
                    <a:pt x="5486400" y="2796286"/>
                  </a:moveTo>
                  <a:lnTo>
                    <a:pt x="5435600" y="2796286"/>
                  </a:lnTo>
                  <a:lnTo>
                    <a:pt x="5435600" y="2745486"/>
                  </a:lnTo>
                  <a:lnTo>
                    <a:pt x="5486400" y="2745486"/>
                  </a:lnTo>
                  <a:close/>
                  <a:moveTo>
                    <a:pt x="5384800" y="2745486"/>
                  </a:moveTo>
                  <a:lnTo>
                    <a:pt x="5334000" y="2745486"/>
                  </a:lnTo>
                  <a:lnTo>
                    <a:pt x="5334000" y="2694686"/>
                  </a:lnTo>
                  <a:lnTo>
                    <a:pt x="5384800" y="2694686"/>
                  </a:lnTo>
                  <a:close/>
                  <a:moveTo>
                    <a:pt x="5283200" y="2694686"/>
                  </a:moveTo>
                  <a:lnTo>
                    <a:pt x="5232400" y="2694686"/>
                  </a:lnTo>
                  <a:lnTo>
                    <a:pt x="5232400" y="2643886"/>
                  </a:lnTo>
                  <a:lnTo>
                    <a:pt x="5283200" y="2643886"/>
                  </a:lnTo>
                  <a:close/>
                  <a:moveTo>
                    <a:pt x="5181600" y="2643886"/>
                  </a:moveTo>
                  <a:lnTo>
                    <a:pt x="5130800" y="2643886"/>
                  </a:lnTo>
                  <a:lnTo>
                    <a:pt x="5130800" y="2593086"/>
                  </a:lnTo>
                  <a:lnTo>
                    <a:pt x="5181600" y="2593086"/>
                  </a:lnTo>
                  <a:close/>
                  <a:moveTo>
                    <a:pt x="5080000" y="2593086"/>
                  </a:moveTo>
                  <a:lnTo>
                    <a:pt x="5029200" y="2593086"/>
                  </a:lnTo>
                  <a:lnTo>
                    <a:pt x="5029200" y="2542286"/>
                  </a:lnTo>
                  <a:lnTo>
                    <a:pt x="5080000" y="2542286"/>
                  </a:lnTo>
                  <a:close/>
                  <a:moveTo>
                    <a:pt x="4978400" y="2542286"/>
                  </a:moveTo>
                  <a:lnTo>
                    <a:pt x="4927600" y="2542286"/>
                  </a:lnTo>
                  <a:lnTo>
                    <a:pt x="4927600" y="2491486"/>
                  </a:lnTo>
                  <a:lnTo>
                    <a:pt x="4978400" y="2491486"/>
                  </a:lnTo>
                  <a:close/>
                  <a:moveTo>
                    <a:pt x="4876800" y="2491486"/>
                  </a:moveTo>
                  <a:lnTo>
                    <a:pt x="4826000" y="2491486"/>
                  </a:lnTo>
                  <a:lnTo>
                    <a:pt x="4826000" y="2440686"/>
                  </a:lnTo>
                  <a:lnTo>
                    <a:pt x="4876800" y="2440686"/>
                  </a:lnTo>
                  <a:close/>
                  <a:moveTo>
                    <a:pt x="4775200" y="2440686"/>
                  </a:moveTo>
                  <a:lnTo>
                    <a:pt x="4724400" y="2440686"/>
                  </a:lnTo>
                  <a:lnTo>
                    <a:pt x="4724400" y="2389886"/>
                  </a:lnTo>
                  <a:lnTo>
                    <a:pt x="4775200" y="2389886"/>
                  </a:lnTo>
                  <a:close/>
                  <a:moveTo>
                    <a:pt x="4673600" y="2389886"/>
                  </a:moveTo>
                  <a:lnTo>
                    <a:pt x="4622800" y="2389886"/>
                  </a:lnTo>
                  <a:lnTo>
                    <a:pt x="4622800" y="2339086"/>
                  </a:lnTo>
                  <a:lnTo>
                    <a:pt x="4673600" y="2339086"/>
                  </a:lnTo>
                  <a:close/>
                  <a:moveTo>
                    <a:pt x="4572000" y="2339086"/>
                  </a:moveTo>
                  <a:lnTo>
                    <a:pt x="4521200" y="2339086"/>
                  </a:lnTo>
                  <a:lnTo>
                    <a:pt x="4521200" y="2288286"/>
                  </a:lnTo>
                  <a:lnTo>
                    <a:pt x="4572000" y="2288286"/>
                  </a:lnTo>
                  <a:close/>
                  <a:moveTo>
                    <a:pt x="4470400" y="2288286"/>
                  </a:moveTo>
                  <a:lnTo>
                    <a:pt x="4419600" y="2288286"/>
                  </a:lnTo>
                  <a:lnTo>
                    <a:pt x="4419600" y="2237486"/>
                  </a:lnTo>
                  <a:lnTo>
                    <a:pt x="4470400" y="2237486"/>
                  </a:lnTo>
                  <a:close/>
                  <a:moveTo>
                    <a:pt x="4368800" y="2237486"/>
                  </a:moveTo>
                  <a:lnTo>
                    <a:pt x="4318000" y="2237486"/>
                  </a:lnTo>
                  <a:lnTo>
                    <a:pt x="4318000" y="2186686"/>
                  </a:lnTo>
                  <a:lnTo>
                    <a:pt x="4368800" y="2186686"/>
                  </a:lnTo>
                  <a:close/>
                  <a:moveTo>
                    <a:pt x="4267200" y="2186686"/>
                  </a:moveTo>
                  <a:lnTo>
                    <a:pt x="4216400" y="2186686"/>
                  </a:lnTo>
                  <a:lnTo>
                    <a:pt x="4216400" y="2135886"/>
                  </a:lnTo>
                  <a:lnTo>
                    <a:pt x="4267200" y="2135886"/>
                  </a:lnTo>
                  <a:close/>
                  <a:moveTo>
                    <a:pt x="4165600" y="2135886"/>
                  </a:moveTo>
                  <a:lnTo>
                    <a:pt x="4114800" y="2135886"/>
                  </a:lnTo>
                  <a:lnTo>
                    <a:pt x="4114800" y="2085086"/>
                  </a:lnTo>
                  <a:lnTo>
                    <a:pt x="4165600" y="2085086"/>
                  </a:lnTo>
                  <a:close/>
                  <a:moveTo>
                    <a:pt x="4064000" y="2085086"/>
                  </a:moveTo>
                  <a:lnTo>
                    <a:pt x="4013200" y="2085086"/>
                  </a:lnTo>
                  <a:lnTo>
                    <a:pt x="4013200" y="2034286"/>
                  </a:lnTo>
                  <a:lnTo>
                    <a:pt x="4064000" y="2034286"/>
                  </a:lnTo>
                  <a:close/>
                  <a:moveTo>
                    <a:pt x="3962400" y="2034286"/>
                  </a:moveTo>
                  <a:lnTo>
                    <a:pt x="3911600" y="2034286"/>
                  </a:lnTo>
                  <a:lnTo>
                    <a:pt x="3911600" y="1983486"/>
                  </a:lnTo>
                  <a:lnTo>
                    <a:pt x="3962400" y="1983486"/>
                  </a:lnTo>
                  <a:close/>
                  <a:moveTo>
                    <a:pt x="3860800" y="1983486"/>
                  </a:moveTo>
                  <a:lnTo>
                    <a:pt x="3810000" y="1983486"/>
                  </a:lnTo>
                  <a:lnTo>
                    <a:pt x="3810000" y="1932686"/>
                  </a:lnTo>
                  <a:lnTo>
                    <a:pt x="3860800" y="1932686"/>
                  </a:lnTo>
                  <a:close/>
                  <a:moveTo>
                    <a:pt x="3759200" y="1932686"/>
                  </a:moveTo>
                  <a:lnTo>
                    <a:pt x="3708400" y="1932686"/>
                  </a:lnTo>
                  <a:lnTo>
                    <a:pt x="3708400" y="1881886"/>
                  </a:lnTo>
                  <a:lnTo>
                    <a:pt x="3759200" y="1881886"/>
                  </a:lnTo>
                  <a:close/>
                  <a:moveTo>
                    <a:pt x="3657600" y="1881886"/>
                  </a:moveTo>
                  <a:lnTo>
                    <a:pt x="3606800" y="1881886"/>
                  </a:lnTo>
                  <a:lnTo>
                    <a:pt x="3606800" y="1831086"/>
                  </a:lnTo>
                  <a:lnTo>
                    <a:pt x="3657600" y="1831086"/>
                  </a:lnTo>
                  <a:close/>
                  <a:moveTo>
                    <a:pt x="3556000" y="1831086"/>
                  </a:moveTo>
                  <a:lnTo>
                    <a:pt x="3505200" y="1831086"/>
                  </a:lnTo>
                  <a:lnTo>
                    <a:pt x="3505200" y="1780286"/>
                  </a:lnTo>
                  <a:lnTo>
                    <a:pt x="3556000" y="1780286"/>
                  </a:lnTo>
                  <a:close/>
                  <a:moveTo>
                    <a:pt x="3454400" y="1780286"/>
                  </a:moveTo>
                  <a:lnTo>
                    <a:pt x="3403600" y="1780286"/>
                  </a:lnTo>
                  <a:lnTo>
                    <a:pt x="3403600" y="1729486"/>
                  </a:lnTo>
                  <a:lnTo>
                    <a:pt x="3454400" y="1729486"/>
                  </a:lnTo>
                  <a:close/>
                  <a:moveTo>
                    <a:pt x="3352800" y="1729486"/>
                  </a:moveTo>
                  <a:lnTo>
                    <a:pt x="3302000" y="1729486"/>
                  </a:lnTo>
                  <a:lnTo>
                    <a:pt x="3302000" y="1678686"/>
                  </a:lnTo>
                  <a:lnTo>
                    <a:pt x="3352800" y="1678686"/>
                  </a:lnTo>
                  <a:close/>
                  <a:moveTo>
                    <a:pt x="3251200" y="1678686"/>
                  </a:moveTo>
                  <a:lnTo>
                    <a:pt x="3200400" y="1678686"/>
                  </a:lnTo>
                  <a:lnTo>
                    <a:pt x="3200400" y="1627886"/>
                  </a:lnTo>
                  <a:lnTo>
                    <a:pt x="3251200" y="1627886"/>
                  </a:lnTo>
                  <a:close/>
                  <a:moveTo>
                    <a:pt x="3149600" y="1627886"/>
                  </a:moveTo>
                  <a:lnTo>
                    <a:pt x="3098800" y="1627886"/>
                  </a:lnTo>
                  <a:lnTo>
                    <a:pt x="3098800" y="1577086"/>
                  </a:lnTo>
                  <a:lnTo>
                    <a:pt x="3149600" y="1577086"/>
                  </a:lnTo>
                  <a:close/>
                  <a:moveTo>
                    <a:pt x="3048000" y="1577086"/>
                  </a:moveTo>
                  <a:lnTo>
                    <a:pt x="2997200" y="1577086"/>
                  </a:lnTo>
                  <a:lnTo>
                    <a:pt x="2997200" y="1526286"/>
                  </a:lnTo>
                  <a:lnTo>
                    <a:pt x="3048000" y="1526286"/>
                  </a:lnTo>
                  <a:close/>
                  <a:moveTo>
                    <a:pt x="2946400" y="1526286"/>
                  </a:moveTo>
                  <a:lnTo>
                    <a:pt x="2895600" y="1526286"/>
                  </a:lnTo>
                  <a:lnTo>
                    <a:pt x="2895600" y="1475486"/>
                  </a:lnTo>
                  <a:lnTo>
                    <a:pt x="2946400" y="1475486"/>
                  </a:lnTo>
                  <a:close/>
                  <a:moveTo>
                    <a:pt x="2844800" y="1475486"/>
                  </a:moveTo>
                  <a:lnTo>
                    <a:pt x="2794000" y="1475486"/>
                  </a:lnTo>
                  <a:lnTo>
                    <a:pt x="2794000" y="1424686"/>
                  </a:lnTo>
                  <a:lnTo>
                    <a:pt x="2844800" y="1424686"/>
                  </a:lnTo>
                  <a:close/>
                  <a:moveTo>
                    <a:pt x="2743200" y="1424686"/>
                  </a:moveTo>
                  <a:lnTo>
                    <a:pt x="2692400" y="1424686"/>
                  </a:lnTo>
                  <a:lnTo>
                    <a:pt x="2692400" y="1373886"/>
                  </a:lnTo>
                  <a:lnTo>
                    <a:pt x="2743200" y="1373886"/>
                  </a:lnTo>
                  <a:close/>
                  <a:moveTo>
                    <a:pt x="2641600" y="1373886"/>
                  </a:moveTo>
                  <a:lnTo>
                    <a:pt x="2590800" y="1373886"/>
                  </a:lnTo>
                  <a:lnTo>
                    <a:pt x="2590800" y="1323086"/>
                  </a:lnTo>
                  <a:lnTo>
                    <a:pt x="2641600" y="1323086"/>
                  </a:lnTo>
                  <a:close/>
                  <a:moveTo>
                    <a:pt x="2540000" y="1323086"/>
                  </a:moveTo>
                  <a:lnTo>
                    <a:pt x="2489200" y="1323086"/>
                  </a:lnTo>
                  <a:lnTo>
                    <a:pt x="2489200" y="1272286"/>
                  </a:lnTo>
                  <a:lnTo>
                    <a:pt x="2540000" y="1272286"/>
                  </a:lnTo>
                  <a:close/>
                  <a:moveTo>
                    <a:pt x="2438400" y="1272286"/>
                  </a:moveTo>
                  <a:lnTo>
                    <a:pt x="2387600" y="1272286"/>
                  </a:lnTo>
                  <a:lnTo>
                    <a:pt x="2387600" y="1221486"/>
                  </a:lnTo>
                  <a:lnTo>
                    <a:pt x="2438400" y="1221486"/>
                  </a:lnTo>
                  <a:close/>
                  <a:moveTo>
                    <a:pt x="2336800" y="1221486"/>
                  </a:moveTo>
                  <a:lnTo>
                    <a:pt x="2286000" y="1221486"/>
                  </a:lnTo>
                  <a:lnTo>
                    <a:pt x="2286000" y="1170686"/>
                  </a:lnTo>
                  <a:lnTo>
                    <a:pt x="2336800" y="1170686"/>
                  </a:lnTo>
                  <a:close/>
                  <a:moveTo>
                    <a:pt x="2235200" y="1170686"/>
                  </a:moveTo>
                  <a:lnTo>
                    <a:pt x="2184400" y="1170686"/>
                  </a:lnTo>
                  <a:lnTo>
                    <a:pt x="2184400" y="1119886"/>
                  </a:lnTo>
                  <a:lnTo>
                    <a:pt x="2235200" y="1119886"/>
                  </a:lnTo>
                  <a:close/>
                  <a:moveTo>
                    <a:pt x="2133600" y="1119886"/>
                  </a:moveTo>
                  <a:lnTo>
                    <a:pt x="2082800" y="1119886"/>
                  </a:lnTo>
                  <a:lnTo>
                    <a:pt x="2082800" y="1069086"/>
                  </a:lnTo>
                  <a:lnTo>
                    <a:pt x="2133600" y="1069086"/>
                  </a:lnTo>
                  <a:close/>
                  <a:moveTo>
                    <a:pt x="2032000" y="1069086"/>
                  </a:moveTo>
                  <a:lnTo>
                    <a:pt x="1981200" y="1069086"/>
                  </a:lnTo>
                  <a:lnTo>
                    <a:pt x="1981200" y="1018286"/>
                  </a:lnTo>
                  <a:lnTo>
                    <a:pt x="2032000" y="1018286"/>
                  </a:lnTo>
                  <a:close/>
                  <a:moveTo>
                    <a:pt x="1930400" y="1018286"/>
                  </a:moveTo>
                  <a:lnTo>
                    <a:pt x="1879600" y="1018286"/>
                  </a:lnTo>
                  <a:lnTo>
                    <a:pt x="1879600" y="967486"/>
                  </a:lnTo>
                  <a:lnTo>
                    <a:pt x="1930400" y="967486"/>
                  </a:lnTo>
                  <a:close/>
                  <a:moveTo>
                    <a:pt x="1828800" y="967486"/>
                  </a:moveTo>
                  <a:lnTo>
                    <a:pt x="1778000" y="967486"/>
                  </a:lnTo>
                  <a:lnTo>
                    <a:pt x="1778000" y="916686"/>
                  </a:lnTo>
                  <a:lnTo>
                    <a:pt x="1828800" y="916686"/>
                  </a:lnTo>
                  <a:close/>
                  <a:moveTo>
                    <a:pt x="1727200" y="916686"/>
                  </a:moveTo>
                  <a:lnTo>
                    <a:pt x="1676400" y="916686"/>
                  </a:lnTo>
                  <a:lnTo>
                    <a:pt x="1676400" y="865886"/>
                  </a:lnTo>
                  <a:lnTo>
                    <a:pt x="1727200" y="865886"/>
                  </a:lnTo>
                  <a:close/>
                  <a:moveTo>
                    <a:pt x="1625600" y="865886"/>
                  </a:moveTo>
                  <a:lnTo>
                    <a:pt x="1574800" y="865886"/>
                  </a:lnTo>
                  <a:lnTo>
                    <a:pt x="1574800" y="815086"/>
                  </a:lnTo>
                  <a:lnTo>
                    <a:pt x="1625600" y="815086"/>
                  </a:lnTo>
                  <a:close/>
                  <a:moveTo>
                    <a:pt x="1524000" y="815086"/>
                  </a:moveTo>
                  <a:lnTo>
                    <a:pt x="1473200" y="815086"/>
                  </a:lnTo>
                  <a:lnTo>
                    <a:pt x="1473200" y="764286"/>
                  </a:lnTo>
                  <a:lnTo>
                    <a:pt x="1524000" y="764286"/>
                  </a:lnTo>
                  <a:close/>
                  <a:moveTo>
                    <a:pt x="1422400" y="764286"/>
                  </a:moveTo>
                  <a:lnTo>
                    <a:pt x="1371600" y="764286"/>
                  </a:lnTo>
                  <a:lnTo>
                    <a:pt x="1371600" y="713486"/>
                  </a:lnTo>
                  <a:lnTo>
                    <a:pt x="1422400" y="713486"/>
                  </a:lnTo>
                  <a:close/>
                  <a:moveTo>
                    <a:pt x="1320800" y="713486"/>
                  </a:moveTo>
                  <a:lnTo>
                    <a:pt x="1270000" y="713486"/>
                  </a:lnTo>
                  <a:lnTo>
                    <a:pt x="1270000" y="662686"/>
                  </a:lnTo>
                  <a:lnTo>
                    <a:pt x="1320800" y="662686"/>
                  </a:lnTo>
                  <a:close/>
                  <a:moveTo>
                    <a:pt x="1219200" y="662686"/>
                  </a:moveTo>
                  <a:lnTo>
                    <a:pt x="1168400" y="662686"/>
                  </a:lnTo>
                  <a:lnTo>
                    <a:pt x="1168400" y="611886"/>
                  </a:lnTo>
                  <a:lnTo>
                    <a:pt x="1219200" y="611886"/>
                  </a:lnTo>
                  <a:close/>
                  <a:moveTo>
                    <a:pt x="1117600" y="611886"/>
                  </a:moveTo>
                  <a:lnTo>
                    <a:pt x="1066800" y="611886"/>
                  </a:lnTo>
                  <a:lnTo>
                    <a:pt x="1066800" y="561086"/>
                  </a:lnTo>
                  <a:lnTo>
                    <a:pt x="1117600" y="561086"/>
                  </a:lnTo>
                  <a:close/>
                  <a:moveTo>
                    <a:pt x="1016000" y="561086"/>
                  </a:moveTo>
                  <a:lnTo>
                    <a:pt x="965200" y="561086"/>
                  </a:lnTo>
                  <a:lnTo>
                    <a:pt x="965200" y="510286"/>
                  </a:lnTo>
                  <a:lnTo>
                    <a:pt x="1016000" y="510286"/>
                  </a:lnTo>
                  <a:close/>
                  <a:moveTo>
                    <a:pt x="914400" y="510286"/>
                  </a:moveTo>
                  <a:lnTo>
                    <a:pt x="863600" y="510286"/>
                  </a:lnTo>
                  <a:lnTo>
                    <a:pt x="863600" y="459486"/>
                  </a:lnTo>
                  <a:lnTo>
                    <a:pt x="914400" y="459486"/>
                  </a:lnTo>
                  <a:close/>
                  <a:moveTo>
                    <a:pt x="812800" y="459486"/>
                  </a:moveTo>
                  <a:lnTo>
                    <a:pt x="762000" y="459486"/>
                  </a:lnTo>
                  <a:lnTo>
                    <a:pt x="762000" y="408686"/>
                  </a:lnTo>
                  <a:lnTo>
                    <a:pt x="812800" y="408686"/>
                  </a:lnTo>
                  <a:close/>
                  <a:moveTo>
                    <a:pt x="711200" y="408686"/>
                  </a:moveTo>
                  <a:lnTo>
                    <a:pt x="660400" y="408686"/>
                  </a:lnTo>
                  <a:lnTo>
                    <a:pt x="660400" y="357886"/>
                  </a:lnTo>
                  <a:lnTo>
                    <a:pt x="711200" y="357886"/>
                  </a:lnTo>
                  <a:close/>
                  <a:moveTo>
                    <a:pt x="609600" y="357886"/>
                  </a:moveTo>
                  <a:lnTo>
                    <a:pt x="558800" y="357886"/>
                  </a:lnTo>
                  <a:lnTo>
                    <a:pt x="558800" y="307086"/>
                  </a:lnTo>
                  <a:lnTo>
                    <a:pt x="609600" y="307086"/>
                  </a:lnTo>
                  <a:close/>
                  <a:moveTo>
                    <a:pt x="508000" y="307086"/>
                  </a:moveTo>
                  <a:lnTo>
                    <a:pt x="457200" y="307086"/>
                  </a:lnTo>
                  <a:lnTo>
                    <a:pt x="457200" y="256286"/>
                  </a:lnTo>
                  <a:lnTo>
                    <a:pt x="508000" y="256286"/>
                  </a:lnTo>
                  <a:close/>
                  <a:moveTo>
                    <a:pt x="406400" y="256286"/>
                  </a:moveTo>
                  <a:lnTo>
                    <a:pt x="355600" y="256286"/>
                  </a:lnTo>
                  <a:lnTo>
                    <a:pt x="355600" y="205486"/>
                  </a:lnTo>
                  <a:lnTo>
                    <a:pt x="406400" y="205486"/>
                  </a:lnTo>
                  <a:close/>
                  <a:moveTo>
                    <a:pt x="304800" y="205486"/>
                  </a:moveTo>
                  <a:lnTo>
                    <a:pt x="254000" y="205486"/>
                  </a:lnTo>
                  <a:lnTo>
                    <a:pt x="254000" y="154686"/>
                  </a:lnTo>
                  <a:lnTo>
                    <a:pt x="304800" y="154686"/>
                  </a:lnTo>
                  <a:close/>
                  <a:moveTo>
                    <a:pt x="203200" y="154686"/>
                  </a:moveTo>
                  <a:lnTo>
                    <a:pt x="152400" y="154686"/>
                  </a:lnTo>
                  <a:lnTo>
                    <a:pt x="152400" y="103886"/>
                  </a:lnTo>
                  <a:lnTo>
                    <a:pt x="203200" y="103886"/>
                  </a:lnTo>
                  <a:close/>
                  <a:moveTo>
                    <a:pt x="101600" y="103886"/>
                  </a:moveTo>
                  <a:lnTo>
                    <a:pt x="50800" y="103886"/>
                  </a:lnTo>
                  <a:lnTo>
                    <a:pt x="50800" y="53086"/>
                  </a:lnTo>
                  <a:lnTo>
                    <a:pt x="101600" y="53086"/>
                  </a:lnTo>
                  <a:close/>
                  <a:moveTo>
                    <a:pt x="0" y="53086"/>
                  </a:moveTo>
                  <a:lnTo>
                    <a:pt x="688086" y="53086"/>
                  </a:lnTo>
                  <a:cubicBezTo>
                    <a:pt x="674116" y="53086"/>
                    <a:pt x="662686" y="41656"/>
                    <a:pt x="662686" y="27686"/>
                  </a:cubicBezTo>
                  <a:lnTo>
                    <a:pt x="662686" y="0"/>
                  </a:lnTo>
                  <a:lnTo>
                    <a:pt x="713486" y="0"/>
                  </a:lnTo>
                  <a:lnTo>
                    <a:pt x="713486" y="27686"/>
                  </a:lnTo>
                  <a:lnTo>
                    <a:pt x="688086" y="27686"/>
                  </a:lnTo>
                  <a:lnTo>
                    <a:pt x="688086" y="2286"/>
                  </a:lnTo>
                  <a:lnTo>
                    <a:pt x="711200" y="2286"/>
                  </a:lnTo>
                  <a:close/>
                  <a:moveTo>
                    <a:pt x="662686" y="4927727"/>
                  </a:moveTo>
                  <a:lnTo>
                    <a:pt x="662686" y="4876927"/>
                  </a:lnTo>
                  <a:lnTo>
                    <a:pt x="713486" y="4876927"/>
                  </a:lnTo>
                  <a:lnTo>
                    <a:pt x="713486" y="4927727"/>
                  </a:lnTo>
                  <a:close/>
                  <a:moveTo>
                    <a:pt x="713486" y="4826127"/>
                  </a:moveTo>
                  <a:lnTo>
                    <a:pt x="713486" y="4775327"/>
                  </a:lnTo>
                  <a:lnTo>
                    <a:pt x="713486" y="4826127"/>
                  </a:lnTo>
                  <a:close/>
                  <a:moveTo>
                    <a:pt x="713486" y="4724527"/>
                  </a:moveTo>
                  <a:lnTo>
                    <a:pt x="713486" y="4673727"/>
                  </a:lnTo>
                  <a:lnTo>
                    <a:pt x="713486" y="4724527"/>
                  </a:lnTo>
                  <a:close/>
                  <a:moveTo>
                    <a:pt x="713486" y="4622927"/>
                  </a:moveTo>
                  <a:lnTo>
                    <a:pt x="713486" y="4572127"/>
                  </a:lnTo>
                  <a:lnTo>
                    <a:pt x="713486" y="4622927"/>
                  </a:lnTo>
                  <a:close/>
                  <a:moveTo>
                    <a:pt x="713486" y="4521327"/>
                  </a:moveTo>
                  <a:lnTo>
                    <a:pt x="713486" y="4470527"/>
                  </a:lnTo>
                  <a:lnTo>
                    <a:pt x="713486" y="4521327"/>
                  </a:lnTo>
                  <a:close/>
                  <a:moveTo>
                    <a:pt x="713486" y="4419727"/>
                  </a:moveTo>
                  <a:lnTo>
                    <a:pt x="713486" y="4368927"/>
                  </a:lnTo>
                  <a:lnTo>
                    <a:pt x="713486" y="4419727"/>
                  </a:lnTo>
                  <a:close/>
                  <a:moveTo>
                    <a:pt x="713486" y="4318127"/>
                  </a:moveTo>
                  <a:lnTo>
                    <a:pt x="713486" y="4267327"/>
                  </a:lnTo>
                  <a:lnTo>
                    <a:pt x="713486" y="4318127"/>
                  </a:lnTo>
                  <a:close/>
                  <a:moveTo>
                    <a:pt x="713486" y="4216527"/>
                  </a:moveTo>
                  <a:lnTo>
                    <a:pt x="713486" y="4165727"/>
                  </a:lnTo>
                  <a:lnTo>
                    <a:pt x="713486" y="4216527"/>
                  </a:lnTo>
                  <a:close/>
                  <a:moveTo>
                    <a:pt x="713486" y="4114927"/>
                  </a:moveTo>
                  <a:lnTo>
                    <a:pt x="713486" y="4064127"/>
                  </a:lnTo>
                  <a:lnTo>
                    <a:pt x="713486" y="4114927"/>
                  </a:lnTo>
                  <a:close/>
                  <a:moveTo>
                    <a:pt x="713486" y="4013327"/>
                  </a:moveTo>
                  <a:lnTo>
                    <a:pt x="713486" y="3962527"/>
                  </a:lnTo>
                  <a:lnTo>
                    <a:pt x="713486" y="4013327"/>
                  </a:lnTo>
                  <a:close/>
                  <a:moveTo>
                    <a:pt x="713486" y="3911727"/>
                  </a:moveTo>
                  <a:lnTo>
                    <a:pt x="713486" y="3860927"/>
                  </a:lnTo>
                  <a:lnTo>
                    <a:pt x="713486" y="3911727"/>
                  </a:lnTo>
                  <a:close/>
                  <a:moveTo>
                    <a:pt x="713486" y="3810127"/>
                  </a:moveTo>
                  <a:lnTo>
                    <a:pt x="713486" y="3759327"/>
                  </a:lnTo>
                  <a:lnTo>
                    <a:pt x="713486" y="3810127"/>
                  </a:lnTo>
                  <a:close/>
                  <a:moveTo>
                    <a:pt x="713486" y="3708527"/>
                  </a:moveTo>
                  <a:lnTo>
                    <a:pt x="713486" y="3657727"/>
                  </a:lnTo>
                  <a:lnTo>
                    <a:pt x="713486" y="3708527"/>
                  </a:lnTo>
                  <a:close/>
                  <a:moveTo>
                    <a:pt x="688086" y="3610610"/>
                  </a:moveTo>
                  <a:lnTo>
                    <a:pt x="738886" y="3610610"/>
                  </a:lnTo>
                  <a:lnTo>
                    <a:pt x="738886" y="3661410"/>
                  </a:lnTo>
                  <a:lnTo>
                    <a:pt x="688086" y="3661410"/>
                  </a:lnTo>
                  <a:close/>
                </a:path>
              </a:pathLst>
            </a:custGeom>
            <a:solidFill>
              <a:srgbClr val="072428"/>
            </a:solidFill>
            <a:ln w="12700">
              <a:solidFill>
                <a:srgbClr val="000000"/>
              </a:solidFill>
            </a:ln>
          </p:spPr>
        </p:sp>
        <p:sp>
          <p:nvSpPr>
            <p:cNvPr name="TextBox 6" id="6"/>
            <p:cNvSpPr txBox="true"/>
            <p:nvPr/>
          </p:nvSpPr>
          <p:spPr>
            <a:xfrm>
              <a:off x="0" y="-9525"/>
              <a:ext cx="10197694" cy="1430490"/>
            </a:xfrm>
            <a:prstGeom prst="rect">
              <a:avLst/>
            </a:prstGeom>
          </p:spPr>
          <p:txBody>
            <a:bodyPr anchor="ctr" rtlCol="false" tIns="50800" lIns="50800" bIns="50800" rIns="50800"/>
            <a:lstStyle/>
            <a:p>
              <a:pPr algn="l">
                <a:lnSpc>
                  <a:spcPts val="5040"/>
                </a:lnSpc>
              </a:pPr>
            </a:p>
            <a:p>
              <a:pPr algn="l">
                <a:lnSpc>
                  <a:spcPts val="5040"/>
                </a:lnSpc>
              </a:pPr>
            </a:p>
            <a:p>
              <a:pPr algn="l">
                <a:lnSpc>
                  <a:spcPts val="5040"/>
                </a:lnSpc>
              </a:pPr>
            </a:p>
            <a:p>
              <a:pPr algn="ctr">
                <a:lnSpc>
                  <a:spcPts val="5040"/>
                </a:lnSpc>
              </a:pPr>
              <a:r>
                <a:rPr lang="en-US" sz="4200" b="true">
                  <a:solidFill>
                    <a:srgbClr val="5FF3CA"/>
                  </a:solidFill>
                  <a:latin typeface="Cambria Bold"/>
                  <a:ea typeface="Cambria Bold"/>
                  <a:cs typeface="Cambria Bold"/>
                  <a:sym typeface="Cambria Bold"/>
                </a:rPr>
                <a:t>Group Members - Component</a:t>
              </a:r>
            </a:p>
            <a:p>
              <a:pPr algn="l">
                <a:lnSpc>
                  <a:spcPts val="5040"/>
                </a:lnSpc>
              </a:pPr>
            </a:p>
            <a:p>
              <a:pPr algn="l">
                <a:lnSpc>
                  <a:spcPts val="5040"/>
                </a:lnSpc>
              </a:pPr>
            </a:p>
            <a:p>
              <a:pPr algn="l">
                <a:lnSpc>
                  <a:spcPts val="5040"/>
                </a:lnSpc>
              </a:pPr>
            </a:p>
          </p:txBody>
        </p:sp>
      </p:grpSp>
      <p:grpSp>
        <p:nvGrpSpPr>
          <p:cNvPr name="Group 7" id="7"/>
          <p:cNvGrpSpPr/>
          <p:nvPr/>
        </p:nvGrpSpPr>
        <p:grpSpPr>
          <a:xfrm rot="0">
            <a:off x="176005" y="173728"/>
            <a:ext cx="1709945" cy="170994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0" r="0" b="0"/>
              </a:stretch>
            </a:blipFill>
          </p:spPr>
        </p:sp>
      </p:grpSp>
      <p:grpSp>
        <p:nvGrpSpPr>
          <p:cNvPr name="Group 9" id="9"/>
          <p:cNvGrpSpPr/>
          <p:nvPr/>
        </p:nvGrpSpPr>
        <p:grpSpPr>
          <a:xfrm rot="0">
            <a:off x="2205620" y="2117403"/>
            <a:ext cx="13876759" cy="4842112"/>
            <a:chOff x="0" y="0"/>
            <a:chExt cx="18502346" cy="6456149"/>
          </a:xfrm>
        </p:grpSpPr>
        <p:grpSp>
          <p:nvGrpSpPr>
            <p:cNvPr name="Group 10" id="10"/>
            <p:cNvGrpSpPr/>
            <p:nvPr/>
          </p:nvGrpSpPr>
          <p:grpSpPr>
            <a:xfrm rot="-5400000">
              <a:off x="8006258" y="527023"/>
              <a:ext cx="503085" cy="901814"/>
              <a:chOff x="0" y="0"/>
              <a:chExt cx="503085" cy="901814"/>
            </a:xfrm>
          </p:grpSpPr>
          <p:sp>
            <p:nvSpPr>
              <p:cNvPr name="Freeform 11" id="11"/>
              <p:cNvSpPr/>
              <p:nvPr/>
            </p:nvSpPr>
            <p:spPr>
              <a:xfrm flipH="false" flipV="false" rot="0">
                <a:off x="25400" y="25400"/>
                <a:ext cx="452247" cy="851027"/>
              </a:xfrm>
              <a:custGeom>
                <a:avLst/>
                <a:gdLst/>
                <a:ahLst/>
                <a:cxnLst/>
                <a:rect r="r" b="b" t="t" l="l"/>
                <a:pathLst>
                  <a:path h="851027" w="452247">
                    <a:moveTo>
                      <a:pt x="0" y="613664"/>
                    </a:moveTo>
                    <a:lnTo>
                      <a:pt x="113030" y="613664"/>
                    </a:lnTo>
                    <a:lnTo>
                      <a:pt x="113030" y="0"/>
                    </a:lnTo>
                    <a:lnTo>
                      <a:pt x="339217" y="0"/>
                    </a:lnTo>
                    <a:lnTo>
                      <a:pt x="339217" y="613664"/>
                    </a:lnTo>
                    <a:lnTo>
                      <a:pt x="452247" y="613664"/>
                    </a:lnTo>
                    <a:lnTo>
                      <a:pt x="226187" y="851027"/>
                    </a:lnTo>
                    <a:close/>
                  </a:path>
                </a:pathLst>
              </a:custGeom>
              <a:solidFill>
                <a:srgbClr val="02313E"/>
              </a:solidFill>
              <a:ln w="12700">
                <a:solidFill>
                  <a:srgbClr val="000000"/>
                </a:solidFill>
              </a:ln>
            </p:spPr>
          </p:sp>
          <p:sp>
            <p:nvSpPr>
              <p:cNvPr name="Freeform 12" id="12"/>
              <p:cNvSpPr/>
              <p:nvPr/>
            </p:nvSpPr>
            <p:spPr>
              <a:xfrm flipH="false" flipV="false" rot="0">
                <a:off x="12" y="0"/>
                <a:ext cx="503079" cy="901827"/>
              </a:xfrm>
              <a:custGeom>
                <a:avLst/>
                <a:gdLst/>
                <a:ahLst/>
                <a:cxnLst/>
                <a:rect r="r" b="b" t="t" l="l"/>
                <a:pathLst>
                  <a:path h="901827" w="503079">
                    <a:moveTo>
                      <a:pt x="25388" y="613664"/>
                    </a:moveTo>
                    <a:lnTo>
                      <a:pt x="138418" y="613664"/>
                    </a:lnTo>
                    <a:lnTo>
                      <a:pt x="138418" y="639064"/>
                    </a:lnTo>
                    <a:lnTo>
                      <a:pt x="113018" y="639064"/>
                    </a:lnTo>
                    <a:lnTo>
                      <a:pt x="113018" y="25400"/>
                    </a:lnTo>
                    <a:cubicBezTo>
                      <a:pt x="113018" y="11430"/>
                      <a:pt x="124448" y="0"/>
                      <a:pt x="138418" y="0"/>
                    </a:cubicBezTo>
                    <a:lnTo>
                      <a:pt x="364605" y="0"/>
                    </a:lnTo>
                    <a:cubicBezTo>
                      <a:pt x="378575" y="0"/>
                      <a:pt x="390005" y="11430"/>
                      <a:pt x="390005" y="25400"/>
                    </a:cubicBezTo>
                    <a:lnTo>
                      <a:pt x="390005" y="639064"/>
                    </a:lnTo>
                    <a:lnTo>
                      <a:pt x="364605" y="639064"/>
                    </a:lnTo>
                    <a:lnTo>
                      <a:pt x="364605" y="613664"/>
                    </a:lnTo>
                    <a:lnTo>
                      <a:pt x="477635" y="613664"/>
                    </a:lnTo>
                    <a:cubicBezTo>
                      <a:pt x="487795" y="613664"/>
                      <a:pt x="496939" y="619760"/>
                      <a:pt x="501003" y="629031"/>
                    </a:cubicBezTo>
                    <a:cubicBezTo>
                      <a:pt x="505067" y="638302"/>
                      <a:pt x="503035" y="649224"/>
                      <a:pt x="496050" y="656590"/>
                    </a:cubicBezTo>
                    <a:lnTo>
                      <a:pt x="269863" y="893953"/>
                    </a:lnTo>
                    <a:cubicBezTo>
                      <a:pt x="265037" y="899033"/>
                      <a:pt x="258433" y="901827"/>
                      <a:pt x="251448" y="901827"/>
                    </a:cubicBezTo>
                    <a:cubicBezTo>
                      <a:pt x="244463" y="901827"/>
                      <a:pt x="237859" y="899033"/>
                      <a:pt x="233033" y="893953"/>
                    </a:cubicBezTo>
                    <a:lnTo>
                      <a:pt x="6973" y="656590"/>
                    </a:lnTo>
                    <a:cubicBezTo>
                      <a:pt x="-12" y="649224"/>
                      <a:pt x="-1917" y="638429"/>
                      <a:pt x="2020" y="629031"/>
                    </a:cubicBezTo>
                    <a:cubicBezTo>
                      <a:pt x="5957" y="619633"/>
                      <a:pt x="15228" y="613664"/>
                      <a:pt x="25388" y="613664"/>
                    </a:cubicBezTo>
                    <a:moveTo>
                      <a:pt x="25388" y="664464"/>
                    </a:moveTo>
                    <a:lnTo>
                      <a:pt x="25388" y="639064"/>
                    </a:lnTo>
                    <a:lnTo>
                      <a:pt x="43803" y="621538"/>
                    </a:lnTo>
                    <a:lnTo>
                      <a:pt x="269863" y="858901"/>
                    </a:lnTo>
                    <a:lnTo>
                      <a:pt x="251448" y="876427"/>
                    </a:lnTo>
                    <a:lnTo>
                      <a:pt x="233033" y="858901"/>
                    </a:lnTo>
                    <a:lnTo>
                      <a:pt x="459220" y="621538"/>
                    </a:lnTo>
                    <a:lnTo>
                      <a:pt x="477635" y="639064"/>
                    </a:lnTo>
                    <a:lnTo>
                      <a:pt x="477635" y="664464"/>
                    </a:lnTo>
                    <a:lnTo>
                      <a:pt x="364605" y="664464"/>
                    </a:lnTo>
                    <a:cubicBezTo>
                      <a:pt x="350635" y="664464"/>
                      <a:pt x="339205" y="653034"/>
                      <a:pt x="339205" y="639064"/>
                    </a:cubicBezTo>
                    <a:lnTo>
                      <a:pt x="339205" y="25400"/>
                    </a:lnTo>
                    <a:lnTo>
                      <a:pt x="364605" y="25400"/>
                    </a:lnTo>
                    <a:lnTo>
                      <a:pt x="364605" y="50800"/>
                    </a:lnTo>
                    <a:lnTo>
                      <a:pt x="138418" y="50800"/>
                    </a:lnTo>
                    <a:lnTo>
                      <a:pt x="138418" y="25400"/>
                    </a:lnTo>
                    <a:lnTo>
                      <a:pt x="163818" y="25400"/>
                    </a:lnTo>
                    <a:lnTo>
                      <a:pt x="163818" y="639064"/>
                    </a:lnTo>
                    <a:cubicBezTo>
                      <a:pt x="163818" y="653034"/>
                      <a:pt x="152388" y="664464"/>
                      <a:pt x="138418" y="664464"/>
                    </a:cubicBezTo>
                    <a:lnTo>
                      <a:pt x="25388" y="664464"/>
                    </a:lnTo>
                    <a:close/>
                  </a:path>
                </a:pathLst>
              </a:custGeom>
              <a:solidFill>
                <a:srgbClr val="0D0D0D"/>
              </a:solidFill>
              <a:ln w="12700">
                <a:solidFill>
                  <a:srgbClr val="000000"/>
                </a:solidFill>
              </a:ln>
            </p:spPr>
          </p:sp>
        </p:grpSp>
        <p:grpSp>
          <p:nvGrpSpPr>
            <p:cNvPr name="Group 13" id="13"/>
            <p:cNvGrpSpPr/>
            <p:nvPr/>
          </p:nvGrpSpPr>
          <p:grpSpPr>
            <a:xfrm rot="0">
              <a:off x="0" y="337196"/>
              <a:ext cx="7464323" cy="1230668"/>
              <a:chOff x="0" y="0"/>
              <a:chExt cx="7464323" cy="1230668"/>
            </a:xfrm>
          </p:grpSpPr>
          <p:sp>
            <p:nvSpPr>
              <p:cNvPr name="Freeform 14" id="14"/>
              <p:cNvSpPr/>
              <p:nvPr/>
            </p:nvSpPr>
            <p:spPr>
              <a:xfrm flipH="false" flipV="false" rot="0">
                <a:off x="25400" y="25400"/>
                <a:ext cx="7413498" cy="1179830"/>
              </a:xfrm>
              <a:custGeom>
                <a:avLst/>
                <a:gdLst/>
                <a:ahLst/>
                <a:cxnLst/>
                <a:rect r="r" b="b" t="t" l="l"/>
                <a:pathLst>
                  <a:path h="1179830" w="7413498">
                    <a:moveTo>
                      <a:pt x="0" y="0"/>
                    </a:moveTo>
                    <a:lnTo>
                      <a:pt x="7413498" y="0"/>
                    </a:lnTo>
                    <a:lnTo>
                      <a:pt x="7413498" y="1179830"/>
                    </a:lnTo>
                    <a:lnTo>
                      <a:pt x="0" y="1179830"/>
                    </a:lnTo>
                    <a:close/>
                  </a:path>
                </a:pathLst>
              </a:custGeom>
              <a:solidFill>
                <a:srgbClr val="CCD5EA"/>
              </a:solidFill>
              <a:ln w="12700">
                <a:solidFill>
                  <a:srgbClr val="000000"/>
                </a:solidFill>
              </a:ln>
            </p:spPr>
          </p:sp>
          <p:sp>
            <p:nvSpPr>
              <p:cNvPr name="Freeform 15" id="15"/>
              <p:cNvSpPr/>
              <p:nvPr/>
            </p:nvSpPr>
            <p:spPr>
              <a:xfrm flipH="false" flipV="false" rot="0">
                <a:off x="0" y="0"/>
                <a:ext cx="7464298" cy="1230630"/>
              </a:xfrm>
              <a:custGeom>
                <a:avLst/>
                <a:gdLst/>
                <a:ahLst/>
                <a:cxnLst/>
                <a:rect r="r" b="b" t="t" l="l"/>
                <a:pathLst>
                  <a:path h="1230630" w="7464298">
                    <a:moveTo>
                      <a:pt x="25400" y="0"/>
                    </a:moveTo>
                    <a:lnTo>
                      <a:pt x="7438898" y="0"/>
                    </a:lnTo>
                    <a:cubicBezTo>
                      <a:pt x="7452868" y="0"/>
                      <a:pt x="7464298" y="11430"/>
                      <a:pt x="7464298" y="25400"/>
                    </a:cubicBezTo>
                    <a:lnTo>
                      <a:pt x="7464298" y="1205230"/>
                    </a:lnTo>
                    <a:cubicBezTo>
                      <a:pt x="7464298" y="1219200"/>
                      <a:pt x="7452868" y="1230630"/>
                      <a:pt x="7438898" y="1230630"/>
                    </a:cubicBezTo>
                    <a:lnTo>
                      <a:pt x="25400" y="1230630"/>
                    </a:lnTo>
                    <a:cubicBezTo>
                      <a:pt x="11430" y="1230630"/>
                      <a:pt x="0" y="1219200"/>
                      <a:pt x="0" y="1205230"/>
                    </a:cubicBezTo>
                    <a:lnTo>
                      <a:pt x="0" y="25400"/>
                    </a:lnTo>
                    <a:cubicBezTo>
                      <a:pt x="0" y="11430"/>
                      <a:pt x="11430" y="0"/>
                      <a:pt x="25400" y="0"/>
                    </a:cubicBezTo>
                    <a:moveTo>
                      <a:pt x="25400" y="50800"/>
                    </a:moveTo>
                    <a:lnTo>
                      <a:pt x="25400" y="25400"/>
                    </a:lnTo>
                    <a:lnTo>
                      <a:pt x="50800" y="25400"/>
                    </a:lnTo>
                    <a:lnTo>
                      <a:pt x="50800" y="1205230"/>
                    </a:lnTo>
                    <a:lnTo>
                      <a:pt x="25400" y="1205230"/>
                    </a:lnTo>
                    <a:lnTo>
                      <a:pt x="25400" y="1179830"/>
                    </a:lnTo>
                    <a:lnTo>
                      <a:pt x="7438898" y="1179830"/>
                    </a:lnTo>
                    <a:lnTo>
                      <a:pt x="7438898" y="1205230"/>
                    </a:lnTo>
                    <a:lnTo>
                      <a:pt x="7413498" y="1205230"/>
                    </a:lnTo>
                    <a:lnTo>
                      <a:pt x="7413498" y="25400"/>
                    </a:lnTo>
                    <a:lnTo>
                      <a:pt x="7438898" y="25400"/>
                    </a:lnTo>
                    <a:lnTo>
                      <a:pt x="7438898" y="50800"/>
                    </a:lnTo>
                    <a:lnTo>
                      <a:pt x="25400" y="50800"/>
                    </a:lnTo>
                    <a:close/>
                  </a:path>
                </a:pathLst>
              </a:custGeom>
              <a:solidFill>
                <a:srgbClr val="022B52"/>
              </a:solidFill>
              <a:ln w="12700">
                <a:solidFill>
                  <a:srgbClr val="000000"/>
                </a:solidFill>
              </a:ln>
            </p:spPr>
          </p:sp>
          <p:sp>
            <p:nvSpPr>
              <p:cNvPr name="TextBox 16" id="16"/>
              <p:cNvSpPr txBox="true"/>
              <p:nvPr/>
            </p:nvSpPr>
            <p:spPr>
              <a:xfrm>
                <a:off x="0" y="-19050"/>
                <a:ext cx="7464323" cy="1249718"/>
              </a:xfrm>
              <a:prstGeom prst="rect">
                <a:avLst/>
              </a:prstGeom>
            </p:spPr>
            <p:txBody>
              <a:bodyPr anchor="ctr" rtlCol="false" tIns="50800" lIns="50800" bIns="50800" rIns="50800"/>
              <a:lstStyle/>
              <a:p>
                <a:pPr algn="ctr">
                  <a:lnSpc>
                    <a:spcPts val="2520"/>
                  </a:lnSpc>
                </a:pPr>
                <a:r>
                  <a:rPr lang="en-US" sz="2100" b="true">
                    <a:solidFill>
                      <a:srgbClr val="072428"/>
                    </a:solidFill>
                    <a:latin typeface="Cambria Bold"/>
                    <a:ea typeface="Cambria Bold"/>
                    <a:cs typeface="Cambria Bold"/>
                    <a:sym typeface="Cambria Bold"/>
                  </a:rPr>
                  <a:t>UKASHA MMM – IT22904232 </a:t>
                </a:r>
              </a:p>
            </p:txBody>
          </p:sp>
        </p:grpSp>
        <p:grpSp>
          <p:nvGrpSpPr>
            <p:cNvPr name="Group 17" id="17"/>
            <p:cNvGrpSpPr/>
            <p:nvPr/>
          </p:nvGrpSpPr>
          <p:grpSpPr>
            <a:xfrm rot="0">
              <a:off x="40333" y="1917172"/>
              <a:ext cx="7464323" cy="1230668"/>
              <a:chOff x="0" y="0"/>
              <a:chExt cx="7464323" cy="1230668"/>
            </a:xfrm>
          </p:grpSpPr>
          <p:sp>
            <p:nvSpPr>
              <p:cNvPr name="Freeform 18" id="18"/>
              <p:cNvSpPr/>
              <p:nvPr/>
            </p:nvSpPr>
            <p:spPr>
              <a:xfrm flipH="false" flipV="false" rot="0">
                <a:off x="25400" y="25400"/>
                <a:ext cx="7413498" cy="1179830"/>
              </a:xfrm>
              <a:custGeom>
                <a:avLst/>
                <a:gdLst/>
                <a:ahLst/>
                <a:cxnLst/>
                <a:rect r="r" b="b" t="t" l="l"/>
                <a:pathLst>
                  <a:path h="1179830" w="7413498">
                    <a:moveTo>
                      <a:pt x="0" y="0"/>
                    </a:moveTo>
                    <a:lnTo>
                      <a:pt x="7413498" y="0"/>
                    </a:lnTo>
                    <a:lnTo>
                      <a:pt x="7413498" y="1179830"/>
                    </a:lnTo>
                    <a:lnTo>
                      <a:pt x="0" y="1179830"/>
                    </a:lnTo>
                    <a:close/>
                  </a:path>
                </a:pathLst>
              </a:custGeom>
              <a:solidFill>
                <a:srgbClr val="CCD5EA"/>
              </a:solidFill>
              <a:ln w="12700">
                <a:solidFill>
                  <a:srgbClr val="000000"/>
                </a:solidFill>
              </a:ln>
            </p:spPr>
          </p:sp>
          <p:sp>
            <p:nvSpPr>
              <p:cNvPr name="Freeform 19" id="19"/>
              <p:cNvSpPr/>
              <p:nvPr/>
            </p:nvSpPr>
            <p:spPr>
              <a:xfrm flipH="false" flipV="false" rot="0">
                <a:off x="0" y="0"/>
                <a:ext cx="7464298" cy="1230630"/>
              </a:xfrm>
              <a:custGeom>
                <a:avLst/>
                <a:gdLst/>
                <a:ahLst/>
                <a:cxnLst/>
                <a:rect r="r" b="b" t="t" l="l"/>
                <a:pathLst>
                  <a:path h="1230630" w="7464298">
                    <a:moveTo>
                      <a:pt x="25400" y="0"/>
                    </a:moveTo>
                    <a:lnTo>
                      <a:pt x="7438898" y="0"/>
                    </a:lnTo>
                    <a:cubicBezTo>
                      <a:pt x="7452868" y="0"/>
                      <a:pt x="7464298" y="11430"/>
                      <a:pt x="7464298" y="25400"/>
                    </a:cubicBezTo>
                    <a:lnTo>
                      <a:pt x="7464298" y="1205230"/>
                    </a:lnTo>
                    <a:cubicBezTo>
                      <a:pt x="7464298" y="1219200"/>
                      <a:pt x="7452868" y="1230630"/>
                      <a:pt x="7438898" y="1230630"/>
                    </a:cubicBezTo>
                    <a:lnTo>
                      <a:pt x="25400" y="1230630"/>
                    </a:lnTo>
                    <a:cubicBezTo>
                      <a:pt x="11430" y="1230630"/>
                      <a:pt x="0" y="1219200"/>
                      <a:pt x="0" y="1205230"/>
                    </a:cubicBezTo>
                    <a:lnTo>
                      <a:pt x="0" y="25400"/>
                    </a:lnTo>
                    <a:cubicBezTo>
                      <a:pt x="0" y="11430"/>
                      <a:pt x="11430" y="0"/>
                      <a:pt x="25400" y="0"/>
                    </a:cubicBezTo>
                    <a:moveTo>
                      <a:pt x="25400" y="50800"/>
                    </a:moveTo>
                    <a:lnTo>
                      <a:pt x="25400" y="25400"/>
                    </a:lnTo>
                    <a:lnTo>
                      <a:pt x="50800" y="25400"/>
                    </a:lnTo>
                    <a:lnTo>
                      <a:pt x="50800" y="1205230"/>
                    </a:lnTo>
                    <a:lnTo>
                      <a:pt x="25400" y="1205230"/>
                    </a:lnTo>
                    <a:lnTo>
                      <a:pt x="25400" y="1179830"/>
                    </a:lnTo>
                    <a:lnTo>
                      <a:pt x="7438898" y="1179830"/>
                    </a:lnTo>
                    <a:lnTo>
                      <a:pt x="7438898" y="1205230"/>
                    </a:lnTo>
                    <a:lnTo>
                      <a:pt x="7413498" y="1205230"/>
                    </a:lnTo>
                    <a:lnTo>
                      <a:pt x="7413498" y="25400"/>
                    </a:lnTo>
                    <a:lnTo>
                      <a:pt x="7438898" y="25400"/>
                    </a:lnTo>
                    <a:lnTo>
                      <a:pt x="7438898" y="50800"/>
                    </a:lnTo>
                    <a:lnTo>
                      <a:pt x="25400" y="50800"/>
                    </a:lnTo>
                    <a:close/>
                  </a:path>
                </a:pathLst>
              </a:custGeom>
              <a:solidFill>
                <a:srgbClr val="022B52"/>
              </a:solidFill>
              <a:ln w="12700">
                <a:solidFill>
                  <a:srgbClr val="000000"/>
                </a:solidFill>
              </a:ln>
            </p:spPr>
          </p:sp>
          <p:sp>
            <p:nvSpPr>
              <p:cNvPr name="TextBox 20" id="20"/>
              <p:cNvSpPr txBox="true"/>
              <p:nvPr/>
            </p:nvSpPr>
            <p:spPr>
              <a:xfrm>
                <a:off x="0" y="-19050"/>
                <a:ext cx="7464323" cy="1249718"/>
              </a:xfrm>
              <a:prstGeom prst="rect">
                <a:avLst/>
              </a:prstGeom>
            </p:spPr>
            <p:txBody>
              <a:bodyPr anchor="ctr" rtlCol="false" tIns="50800" lIns="50800" bIns="50800" rIns="50800"/>
              <a:lstStyle/>
              <a:p>
                <a:pPr algn="ctr">
                  <a:lnSpc>
                    <a:spcPts val="2520"/>
                  </a:lnSpc>
                </a:pPr>
                <a:r>
                  <a:rPr lang="en-US" sz="2100" b="true">
                    <a:solidFill>
                      <a:srgbClr val="072428"/>
                    </a:solidFill>
                    <a:latin typeface="Cambria Bold"/>
                    <a:ea typeface="Cambria Bold"/>
                    <a:cs typeface="Cambria Bold"/>
                    <a:sym typeface="Cambria Bold"/>
                  </a:rPr>
                  <a:t>FIRAZ M MN - IT22034304</a:t>
                </a:r>
              </a:p>
            </p:txBody>
          </p:sp>
        </p:grpSp>
        <p:grpSp>
          <p:nvGrpSpPr>
            <p:cNvPr name="Group 21" id="21"/>
            <p:cNvGrpSpPr/>
            <p:nvPr/>
          </p:nvGrpSpPr>
          <p:grpSpPr>
            <a:xfrm rot="0">
              <a:off x="65733" y="5089708"/>
              <a:ext cx="7464323" cy="1230668"/>
              <a:chOff x="0" y="0"/>
              <a:chExt cx="7464323" cy="1230668"/>
            </a:xfrm>
          </p:grpSpPr>
          <p:sp>
            <p:nvSpPr>
              <p:cNvPr name="Freeform 22" id="22"/>
              <p:cNvSpPr/>
              <p:nvPr/>
            </p:nvSpPr>
            <p:spPr>
              <a:xfrm flipH="false" flipV="false" rot="0">
                <a:off x="25400" y="25400"/>
                <a:ext cx="7413498" cy="1179830"/>
              </a:xfrm>
              <a:custGeom>
                <a:avLst/>
                <a:gdLst/>
                <a:ahLst/>
                <a:cxnLst/>
                <a:rect r="r" b="b" t="t" l="l"/>
                <a:pathLst>
                  <a:path h="1179830" w="7413498">
                    <a:moveTo>
                      <a:pt x="0" y="0"/>
                    </a:moveTo>
                    <a:lnTo>
                      <a:pt x="7413498" y="0"/>
                    </a:lnTo>
                    <a:lnTo>
                      <a:pt x="7413498" y="1179830"/>
                    </a:lnTo>
                    <a:lnTo>
                      <a:pt x="0" y="1179830"/>
                    </a:lnTo>
                    <a:close/>
                  </a:path>
                </a:pathLst>
              </a:custGeom>
              <a:solidFill>
                <a:srgbClr val="CCD5EA"/>
              </a:solidFill>
              <a:ln w="12700">
                <a:solidFill>
                  <a:srgbClr val="000000"/>
                </a:solidFill>
              </a:ln>
            </p:spPr>
          </p:sp>
          <p:sp>
            <p:nvSpPr>
              <p:cNvPr name="Freeform 23" id="23"/>
              <p:cNvSpPr/>
              <p:nvPr/>
            </p:nvSpPr>
            <p:spPr>
              <a:xfrm flipH="false" flipV="false" rot="0">
                <a:off x="0" y="0"/>
                <a:ext cx="7464298" cy="1230630"/>
              </a:xfrm>
              <a:custGeom>
                <a:avLst/>
                <a:gdLst/>
                <a:ahLst/>
                <a:cxnLst/>
                <a:rect r="r" b="b" t="t" l="l"/>
                <a:pathLst>
                  <a:path h="1230630" w="7464298">
                    <a:moveTo>
                      <a:pt x="25400" y="0"/>
                    </a:moveTo>
                    <a:lnTo>
                      <a:pt x="7438898" y="0"/>
                    </a:lnTo>
                    <a:cubicBezTo>
                      <a:pt x="7452868" y="0"/>
                      <a:pt x="7464298" y="11430"/>
                      <a:pt x="7464298" y="25400"/>
                    </a:cubicBezTo>
                    <a:lnTo>
                      <a:pt x="7464298" y="1205230"/>
                    </a:lnTo>
                    <a:cubicBezTo>
                      <a:pt x="7464298" y="1219200"/>
                      <a:pt x="7452868" y="1230630"/>
                      <a:pt x="7438898" y="1230630"/>
                    </a:cubicBezTo>
                    <a:lnTo>
                      <a:pt x="25400" y="1230630"/>
                    </a:lnTo>
                    <a:cubicBezTo>
                      <a:pt x="11430" y="1230630"/>
                      <a:pt x="0" y="1219200"/>
                      <a:pt x="0" y="1205230"/>
                    </a:cubicBezTo>
                    <a:lnTo>
                      <a:pt x="0" y="25400"/>
                    </a:lnTo>
                    <a:cubicBezTo>
                      <a:pt x="0" y="11430"/>
                      <a:pt x="11430" y="0"/>
                      <a:pt x="25400" y="0"/>
                    </a:cubicBezTo>
                    <a:moveTo>
                      <a:pt x="25400" y="50800"/>
                    </a:moveTo>
                    <a:lnTo>
                      <a:pt x="25400" y="25400"/>
                    </a:lnTo>
                    <a:lnTo>
                      <a:pt x="50800" y="25400"/>
                    </a:lnTo>
                    <a:lnTo>
                      <a:pt x="50800" y="1205230"/>
                    </a:lnTo>
                    <a:lnTo>
                      <a:pt x="25400" y="1205230"/>
                    </a:lnTo>
                    <a:lnTo>
                      <a:pt x="25400" y="1179830"/>
                    </a:lnTo>
                    <a:lnTo>
                      <a:pt x="7438898" y="1179830"/>
                    </a:lnTo>
                    <a:lnTo>
                      <a:pt x="7438898" y="1205230"/>
                    </a:lnTo>
                    <a:lnTo>
                      <a:pt x="7413498" y="1205230"/>
                    </a:lnTo>
                    <a:lnTo>
                      <a:pt x="7413498" y="25400"/>
                    </a:lnTo>
                    <a:lnTo>
                      <a:pt x="7438898" y="25400"/>
                    </a:lnTo>
                    <a:lnTo>
                      <a:pt x="7438898" y="50800"/>
                    </a:lnTo>
                    <a:lnTo>
                      <a:pt x="25400" y="50800"/>
                    </a:lnTo>
                    <a:close/>
                  </a:path>
                </a:pathLst>
              </a:custGeom>
              <a:solidFill>
                <a:srgbClr val="022B52"/>
              </a:solidFill>
              <a:ln w="12700">
                <a:solidFill>
                  <a:srgbClr val="000000"/>
                </a:solidFill>
              </a:ln>
            </p:spPr>
          </p:sp>
          <p:sp>
            <p:nvSpPr>
              <p:cNvPr name="TextBox 24" id="24"/>
              <p:cNvSpPr txBox="true"/>
              <p:nvPr/>
            </p:nvSpPr>
            <p:spPr>
              <a:xfrm>
                <a:off x="0" y="-19050"/>
                <a:ext cx="7464323" cy="1249718"/>
              </a:xfrm>
              <a:prstGeom prst="rect">
                <a:avLst/>
              </a:prstGeom>
            </p:spPr>
            <p:txBody>
              <a:bodyPr anchor="ctr" rtlCol="false" tIns="50800" lIns="50800" bIns="50800" rIns="50800"/>
              <a:lstStyle/>
              <a:p>
                <a:pPr algn="ctr">
                  <a:lnSpc>
                    <a:spcPts val="2520"/>
                  </a:lnSpc>
                </a:pPr>
                <a:r>
                  <a:rPr lang="en-US" sz="2100" b="true">
                    <a:solidFill>
                      <a:srgbClr val="072428"/>
                    </a:solidFill>
                    <a:latin typeface="Cambria Bold"/>
                    <a:ea typeface="Cambria Bold"/>
                    <a:cs typeface="Cambria Bold"/>
                    <a:sym typeface="Cambria Bold"/>
                  </a:rPr>
                  <a:t>AGMK GUNASEKARA - IT22587138</a:t>
                </a:r>
              </a:p>
            </p:txBody>
          </p:sp>
        </p:grpSp>
        <p:grpSp>
          <p:nvGrpSpPr>
            <p:cNvPr name="Group 25" id="25"/>
            <p:cNvGrpSpPr/>
            <p:nvPr/>
          </p:nvGrpSpPr>
          <p:grpSpPr>
            <a:xfrm rot="0">
              <a:off x="40333" y="3503440"/>
              <a:ext cx="7464323" cy="1230668"/>
              <a:chOff x="0" y="0"/>
              <a:chExt cx="7464323" cy="1230668"/>
            </a:xfrm>
          </p:grpSpPr>
          <p:sp>
            <p:nvSpPr>
              <p:cNvPr name="Freeform 26" id="26"/>
              <p:cNvSpPr/>
              <p:nvPr/>
            </p:nvSpPr>
            <p:spPr>
              <a:xfrm flipH="false" flipV="false" rot="0">
                <a:off x="25400" y="25400"/>
                <a:ext cx="7413498" cy="1179830"/>
              </a:xfrm>
              <a:custGeom>
                <a:avLst/>
                <a:gdLst/>
                <a:ahLst/>
                <a:cxnLst/>
                <a:rect r="r" b="b" t="t" l="l"/>
                <a:pathLst>
                  <a:path h="1179830" w="7413498">
                    <a:moveTo>
                      <a:pt x="0" y="0"/>
                    </a:moveTo>
                    <a:lnTo>
                      <a:pt x="7413498" y="0"/>
                    </a:lnTo>
                    <a:lnTo>
                      <a:pt x="7413498" y="1179830"/>
                    </a:lnTo>
                    <a:lnTo>
                      <a:pt x="0" y="1179830"/>
                    </a:lnTo>
                    <a:close/>
                  </a:path>
                </a:pathLst>
              </a:custGeom>
              <a:solidFill>
                <a:srgbClr val="CCD5EA"/>
              </a:solidFill>
              <a:ln w="12700">
                <a:solidFill>
                  <a:srgbClr val="000000"/>
                </a:solidFill>
              </a:ln>
            </p:spPr>
          </p:sp>
          <p:sp>
            <p:nvSpPr>
              <p:cNvPr name="Freeform 27" id="27"/>
              <p:cNvSpPr/>
              <p:nvPr/>
            </p:nvSpPr>
            <p:spPr>
              <a:xfrm flipH="false" flipV="false" rot="0">
                <a:off x="0" y="0"/>
                <a:ext cx="7464298" cy="1230630"/>
              </a:xfrm>
              <a:custGeom>
                <a:avLst/>
                <a:gdLst/>
                <a:ahLst/>
                <a:cxnLst/>
                <a:rect r="r" b="b" t="t" l="l"/>
                <a:pathLst>
                  <a:path h="1230630" w="7464298">
                    <a:moveTo>
                      <a:pt x="25400" y="0"/>
                    </a:moveTo>
                    <a:lnTo>
                      <a:pt x="7438898" y="0"/>
                    </a:lnTo>
                    <a:cubicBezTo>
                      <a:pt x="7452868" y="0"/>
                      <a:pt x="7464298" y="11430"/>
                      <a:pt x="7464298" y="25400"/>
                    </a:cubicBezTo>
                    <a:lnTo>
                      <a:pt x="7464298" y="1205230"/>
                    </a:lnTo>
                    <a:cubicBezTo>
                      <a:pt x="7464298" y="1219200"/>
                      <a:pt x="7452868" y="1230630"/>
                      <a:pt x="7438898" y="1230630"/>
                    </a:cubicBezTo>
                    <a:lnTo>
                      <a:pt x="25400" y="1230630"/>
                    </a:lnTo>
                    <a:cubicBezTo>
                      <a:pt x="11430" y="1230630"/>
                      <a:pt x="0" y="1219200"/>
                      <a:pt x="0" y="1205230"/>
                    </a:cubicBezTo>
                    <a:lnTo>
                      <a:pt x="0" y="25400"/>
                    </a:lnTo>
                    <a:cubicBezTo>
                      <a:pt x="0" y="11430"/>
                      <a:pt x="11430" y="0"/>
                      <a:pt x="25400" y="0"/>
                    </a:cubicBezTo>
                    <a:moveTo>
                      <a:pt x="25400" y="50800"/>
                    </a:moveTo>
                    <a:lnTo>
                      <a:pt x="25400" y="25400"/>
                    </a:lnTo>
                    <a:lnTo>
                      <a:pt x="50800" y="25400"/>
                    </a:lnTo>
                    <a:lnTo>
                      <a:pt x="50800" y="1205230"/>
                    </a:lnTo>
                    <a:lnTo>
                      <a:pt x="25400" y="1205230"/>
                    </a:lnTo>
                    <a:lnTo>
                      <a:pt x="25400" y="1179830"/>
                    </a:lnTo>
                    <a:lnTo>
                      <a:pt x="7438898" y="1179830"/>
                    </a:lnTo>
                    <a:lnTo>
                      <a:pt x="7438898" y="1205230"/>
                    </a:lnTo>
                    <a:lnTo>
                      <a:pt x="7413498" y="1205230"/>
                    </a:lnTo>
                    <a:lnTo>
                      <a:pt x="7413498" y="25400"/>
                    </a:lnTo>
                    <a:lnTo>
                      <a:pt x="7438898" y="25400"/>
                    </a:lnTo>
                    <a:lnTo>
                      <a:pt x="7438898" y="50800"/>
                    </a:lnTo>
                    <a:lnTo>
                      <a:pt x="25400" y="50800"/>
                    </a:lnTo>
                    <a:close/>
                  </a:path>
                </a:pathLst>
              </a:custGeom>
              <a:solidFill>
                <a:srgbClr val="022B52"/>
              </a:solidFill>
              <a:ln w="12700">
                <a:solidFill>
                  <a:srgbClr val="000000"/>
                </a:solidFill>
              </a:ln>
            </p:spPr>
          </p:sp>
          <p:sp>
            <p:nvSpPr>
              <p:cNvPr name="TextBox 28" id="28"/>
              <p:cNvSpPr txBox="true"/>
              <p:nvPr/>
            </p:nvSpPr>
            <p:spPr>
              <a:xfrm>
                <a:off x="0" y="-19050"/>
                <a:ext cx="7464323" cy="1249718"/>
              </a:xfrm>
              <a:prstGeom prst="rect">
                <a:avLst/>
              </a:prstGeom>
            </p:spPr>
            <p:txBody>
              <a:bodyPr anchor="ctr" rtlCol="false" tIns="50800" lIns="50800" bIns="50800" rIns="50800"/>
              <a:lstStyle/>
              <a:p>
                <a:pPr algn="ctr">
                  <a:lnSpc>
                    <a:spcPts val="2520"/>
                  </a:lnSpc>
                </a:pPr>
                <a:r>
                  <a:rPr lang="en-US" sz="2100" b="true">
                    <a:solidFill>
                      <a:srgbClr val="072428"/>
                    </a:solidFill>
                    <a:latin typeface="Cambria Bold"/>
                    <a:ea typeface="Cambria Bold"/>
                    <a:cs typeface="Cambria Bold"/>
                    <a:sym typeface="Cambria Bold"/>
                  </a:rPr>
                  <a:t>BASHEER MS - IT22031570</a:t>
                </a:r>
              </a:p>
            </p:txBody>
          </p:sp>
        </p:grpSp>
        <p:grpSp>
          <p:nvGrpSpPr>
            <p:cNvPr name="Group 29" id="29"/>
            <p:cNvGrpSpPr/>
            <p:nvPr/>
          </p:nvGrpSpPr>
          <p:grpSpPr>
            <a:xfrm rot="-5400000">
              <a:off x="8006258" y="2081599"/>
              <a:ext cx="503085" cy="901814"/>
              <a:chOff x="0" y="0"/>
              <a:chExt cx="503085" cy="901814"/>
            </a:xfrm>
          </p:grpSpPr>
          <p:sp>
            <p:nvSpPr>
              <p:cNvPr name="Freeform 30" id="30"/>
              <p:cNvSpPr/>
              <p:nvPr/>
            </p:nvSpPr>
            <p:spPr>
              <a:xfrm flipH="false" flipV="false" rot="0">
                <a:off x="25400" y="25400"/>
                <a:ext cx="452247" cy="851027"/>
              </a:xfrm>
              <a:custGeom>
                <a:avLst/>
                <a:gdLst/>
                <a:ahLst/>
                <a:cxnLst/>
                <a:rect r="r" b="b" t="t" l="l"/>
                <a:pathLst>
                  <a:path h="851027" w="452247">
                    <a:moveTo>
                      <a:pt x="0" y="613664"/>
                    </a:moveTo>
                    <a:lnTo>
                      <a:pt x="113030" y="613664"/>
                    </a:lnTo>
                    <a:lnTo>
                      <a:pt x="113030" y="0"/>
                    </a:lnTo>
                    <a:lnTo>
                      <a:pt x="339217" y="0"/>
                    </a:lnTo>
                    <a:lnTo>
                      <a:pt x="339217" y="613664"/>
                    </a:lnTo>
                    <a:lnTo>
                      <a:pt x="452247" y="613664"/>
                    </a:lnTo>
                    <a:lnTo>
                      <a:pt x="226187" y="851027"/>
                    </a:lnTo>
                    <a:close/>
                  </a:path>
                </a:pathLst>
              </a:custGeom>
              <a:solidFill>
                <a:srgbClr val="02313E"/>
              </a:solidFill>
              <a:ln w="12700">
                <a:solidFill>
                  <a:srgbClr val="000000"/>
                </a:solidFill>
              </a:ln>
            </p:spPr>
          </p:sp>
          <p:sp>
            <p:nvSpPr>
              <p:cNvPr name="Freeform 31" id="31"/>
              <p:cNvSpPr/>
              <p:nvPr/>
            </p:nvSpPr>
            <p:spPr>
              <a:xfrm flipH="false" flipV="false" rot="0">
                <a:off x="12" y="0"/>
                <a:ext cx="503079" cy="901827"/>
              </a:xfrm>
              <a:custGeom>
                <a:avLst/>
                <a:gdLst/>
                <a:ahLst/>
                <a:cxnLst/>
                <a:rect r="r" b="b" t="t" l="l"/>
                <a:pathLst>
                  <a:path h="901827" w="503079">
                    <a:moveTo>
                      <a:pt x="25388" y="613664"/>
                    </a:moveTo>
                    <a:lnTo>
                      <a:pt x="138418" y="613664"/>
                    </a:lnTo>
                    <a:lnTo>
                      <a:pt x="138418" y="639064"/>
                    </a:lnTo>
                    <a:lnTo>
                      <a:pt x="113018" y="639064"/>
                    </a:lnTo>
                    <a:lnTo>
                      <a:pt x="113018" y="25400"/>
                    </a:lnTo>
                    <a:cubicBezTo>
                      <a:pt x="113018" y="11430"/>
                      <a:pt x="124448" y="0"/>
                      <a:pt x="138418" y="0"/>
                    </a:cubicBezTo>
                    <a:lnTo>
                      <a:pt x="364605" y="0"/>
                    </a:lnTo>
                    <a:cubicBezTo>
                      <a:pt x="378575" y="0"/>
                      <a:pt x="390005" y="11430"/>
                      <a:pt x="390005" y="25400"/>
                    </a:cubicBezTo>
                    <a:lnTo>
                      <a:pt x="390005" y="639064"/>
                    </a:lnTo>
                    <a:lnTo>
                      <a:pt x="364605" y="639064"/>
                    </a:lnTo>
                    <a:lnTo>
                      <a:pt x="364605" y="613664"/>
                    </a:lnTo>
                    <a:lnTo>
                      <a:pt x="477635" y="613664"/>
                    </a:lnTo>
                    <a:cubicBezTo>
                      <a:pt x="487795" y="613664"/>
                      <a:pt x="496939" y="619760"/>
                      <a:pt x="501003" y="629031"/>
                    </a:cubicBezTo>
                    <a:cubicBezTo>
                      <a:pt x="505067" y="638302"/>
                      <a:pt x="503035" y="649224"/>
                      <a:pt x="496050" y="656590"/>
                    </a:cubicBezTo>
                    <a:lnTo>
                      <a:pt x="269863" y="893953"/>
                    </a:lnTo>
                    <a:cubicBezTo>
                      <a:pt x="265037" y="899033"/>
                      <a:pt x="258433" y="901827"/>
                      <a:pt x="251448" y="901827"/>
                    </a:cubicBezTo>
                    <a:cubicBezTo>
                      <a:pt x="244463" y="901827"/>
                      <a:pt x="237859" y="899033"/>
                      <a:pt x="233033" y="893953"/>
                    </a:cubicBezTo>
                    <a:lnTo>
                      <a:pt x="6973" y="656590"/>
                    </a:lnTo>
                    <a:cubicBezTo>
                      <a:pt x="-12" y="649224"/>
                      <a:pt x="-1917" y="638429"/>
                      <a:pt x="2020" y="629031"/>
                    </a:cubicBezTo>
                    <a:cubicBezTo>
                      <a:pt x="5957" y="619633"/>
                      <a:pt x="15228" y="613664"/>
                      <a:pt x="25388" y="613664"/>
                    </a:cubicBezTo>
                    <a:moveTo>
                      <a:pt x="25388" y="664464"/>
                    </a:moveTo>
                    <a:lnTo>
                      <a:pt x="25388" y="639064"/>
                    </a:lnTo>
                    <a:lnTo>
                      <a:pt x="43803" y="621538"/>
                    </a:lnTo>
                    <a:lnTo>
                      <a:pt x="269863" y="858901"/>
                    </a:lnTo>
                    <a:lnTo>
                      <a:pt x="251448" y="876427"/>
                    </a:lnTo>
                    <a:lnTo>
                      <a:pt x="233033" y="858901"/>
                    </a:lnTo>
                    <a:lnTo>
                      <a:pt x="459220" y="621538"/>
                    </a:lnTo>
                    <a:lnTo>
                      <a:pt x="477635" y="639064"/>
                    </a:lnTo>
                    <a:lnTo>
                      <a:pt x="477635" y="664464"/>
                    </a:lnTo>
                    <a:lnTo>
                      <a:pt x="364605" y="664464"/>
                    </a:lnTo>
                    <a:cubicBezTo>
                      <a:pt x="350635" y="664464"/>
                      <a:pt x="339205" y="653034"/>
                      <a:pt x="339205" y="639064"/>
                    </a:cubicBezTo>
                    <a:lnTo>
                      <a:pt x="339205" y="25400"/>
                    </a:lnTo>
                    <a:lnTo>
                      <a:pt x="364605" y="25400"/>
                    </a:lnTo>
                    <a:lnTo>
                      <a:pt x="364605" y="50800"/>
                    </a:lnTo>
                    <a:lnTo>
                      <a:pt x="138418" y="50800"/>
                    </a:lnTo>
                    <a:lnTo>
                      <a:pt x="138418" y="25400"/>
                    </a:lnTo>
                    <a:lnTo>
                      <a:pt x="163818" y="25400"/>
                    </a:lnTo>
                    <a:lnTo>
                      <a:pt x="163818" y="639064"/>
                    </a:lnTo>
                    <a:cubicBezTo>
                      <a:pt x="163818" y="653034"/>
                      <a:pt x="152388" y="664464"/>
                      <a:pt x="138418" y="664464"/>
                    </a:cubicBezTo>
                    <a:lnTo>
                      <a:pt x="25388" y="664464"/>
                    </a:lnTo>
                    <a:close/>
                  </a:path>
                </a:pathLst>
              </a:custGeom>
              <a:solidFill>
                <a:srgbClr val="0D0D0D"/>
              </a:solidFill>
              <a:ln w="12700">
                <a:solidFill>
                  <a:srgbClr val="000000"/>
                </a:solidFill>
              </a:ln>
            </p:spPr>
          </p:sp>
        </p:grpSp>
        <p:grpSp>
          <p:nvGrpSpPr>
            <p:cNvPr name="Group 32" id="32"/>
            <p:cNvGrpSpPr/>
            <p:nvPr/>
          </p:nvGrpSpPr>
          <p:grpSpPr>
            <a:xfrm rot="-5400000">
              <a:off x="8006258" y="3615619"/>
              <a:ext cx="503085" cy="901814"/>
              <a:chOff x="0" y="0"/>
              <a:chExt cx="503085" cy="901814"/>
            </a:xfrm>
          </p:grpSpPr>
          <p:sp>
            <p:nvSpPr>
              <p:cNvPr name="Freeform 33" id="33"/>
              <p:cNvSpPr/>
              <p:nvPr/>
            </p:nvSpPr>
            <p:spPr>
              <a:xfrm flipH="false" flipV="false" rot="0">
                <a:off x="25400" y="25400"/>
                <a:ext cx="452247" cy="851027"/>
              </a:xfrm>
              <a:custGeom>
                <a:avLst/>
                <a:gdLst/>
                <a:ahLst/>
                <a:cxnLst/>
                <a:rect r="r" b="b" t="t" l="l"/>
                <a:pathLst>
                  <a:path h="851027" w="452247">
                    <a:moveTo>
                      <a:pt x="0" y="613664"/>
                    </a:moveTo>
                    <a:lnTo>
                      <a:pt x="113030" y="613664"/>
                    </a:lnTo>
                    <a:lnTo>
                      <a:pt x="113030" y="0"/>
                    </a:lnTo>
                    <a:lnTo>
                      <a:pt x="339217" y="0"/>
                    </a:lnTo>
                    <a:lnTo>
                      <a:pt x="339217" y="613664"/>
                    </a:lnTo>
                    <a:lnTo>
                      <a:pt x="452247" y="613664"/>
                    </a:lnTo>
                    <a:lnTo>
                      <a:pt x="226187" y="851027"/>
                    </a:lnTo>
                    <a:close/>
                  </a:path>
                </a:pathLst>
              </a:custGeom>
              <a:solidFill>
                <a:srgbClr val="02313E"/>
              </a:solidFill>
              <a:ln w="12700">
                <a:solidFill>
                  <a:srgbClr val="000000"/>
                </a:solidFill>
              </a:ln>
            </p:spPr>
          </p:sp>
          <p:sp>
            <p:nvSpPr>
              <p:cNvPr name="Freeform 34" id="34"/>
              <p:cNvSpPr/>
              <p:nvPr/>
            </p:nvSpPr>
            <p:spPr>
              <a:xfrm flipH="false" flipV="false" rot="0">
                <a:off x="12" y="0"/>
                <a:ext cx="503079" cy="901827"/>
              </a:xfrm>
              <a:custGeom>
                <a:avLst/>
                <a:gdLst/>
                <a:ahLst/>
                <a:cxnLst/>
                <a:rect r="r" b="b" t="t" l="l"/>
                <a:pathLst>
                  <a:path h="901827" w="503079">
                    <a:moveTo>
                      <a:pt x="25388" y="613664"/>
                    </a:moveTo>
                    <a:lnTo>
                      <a:pt x="138418" y="613664"/>
                    </a:lnTo>
                    <a:lnTo>
                      <a:pt x="138418" y="639064"/>
                    </a:lnTo>
                    <a:lnTo>
                      <a:pt x="113018" y="639064"/>
                    </a:lnTo>
                    <a:lnTo>
                      <a:pt x="113018" y="25400"/>
                    </a:lnTo>
                    <a:cubicBezTo>
                      <a:pt x="113018" y="11430"/>
                      <a:pt x="124448" y="0"/>
                      <a:pt x="138418" y="0"/>
                    </a:cubicBezTo>
                    <a:lnTo>
                      <a:pt x="364605" y="0"/>
                    </a:lnTo>
                    <a:cubicBezTo>
                      <a:pt x="378575" y="0"/>
                      <a:pt x="390005" y="11430"/>
                      <a:pt x="390005" y="25400"/>
                    </a:cubicBezTo>
                    <a:lnTo>
                      <a:pt x="390005" y="639064"/>
                    </a:lnTo>
                    <a:lnTo>
                      <a:pt x="364605" y="639064"/>
                    </a:lnTo>
                    <a:lnTo>
                      <a:pt x="364605" y="613664"/>
                    </a:lnTo>
                    <a:lnTo>
                      <a:pt x="477635" y="613664"/>
                    </a:lnTo>
                    <a:cubicBezTo>
                      <a:pt x="487795" y="613664"/>
                      <a:pt x="496939" y="619760"/>
                      <a:pt x="501003" y="629031"/>
                    </a:cubicBezTo>
                    <a:cubicBezTo>
                      <a:pt x="505067" y="638302"/>
                      <a:pt x="503035" y="649224"/>
                      <a:pt x="496050" y="656590"/>
                    </a:cubicBezTo>
                    <a:lnTo>
                      <a:pt x="269863" y="893953"/>
                    </a:lnTo>
                    <a:cubicBezTo>
                      <a:pt x="265037" y="899033"/>
                      <a:pt x="258433" y="901827"/>
                      <a:pt x="251448" y="901827"/>
                    </a:cubicBezTo>
                    <a:cubicBezTo>
                      <a:pt x="244463" y="901827"/>
                      <a:pt x="237859" y="899033"/>
                      <a:pt x="233033" y="893953"/>
                    </a:cubicBezTo>
                    <a:lnTo>
                      <a:pt x="6973" y="656590"/>
                    </a:lnTo>
                    <a:cubicBezTo>
                      <a:pt x="-12" y="649224"/>
                      <a:pt x="-1917" y="638429"/>
                      <a:pt x="2020" y="629031"/>
                    </a:cubicBezTo>
                    <a:cubicBezTo>
                      <a:pt x="5957" y="619633"/>
                      <a:pt x="15228" y="613664"/>
                      <a:pt x="25388" y="613664"/>
                    </a:cubicBezTo>
                    <a:moveTo>
                      <a:pt x="25388" y="664464"/>
                    </a:moveTo>
                    <a:lnTo>
                      <a:pt x="25388" y="639064"/>
                    </a:lnTo>
                    <a:lnTo>
                      <a:pt x="43803" y="621538"/>
                    </a:lnTo>
                    <a:lnTo>
                      <a:pt x="269863" y="858901"/>
                    </a:lnTo>
                    <a:lnTo>
                      <a:pt x="251448" y="876427"/>
                    </a:lnTo>
                    <a:lnTo>
                      <a:pt x="233033" y="858901"/>
                    </a:lnTo>
                    <a:lnTo>
                      <a:pt x="459220" y="621538"/>
                    </a:lnTo>
                    <a:lnTo>
                      <a:pt x="477635" y="639064"/>
                    </a:lnTo>
                    <a:lnTo>
                      <a:pt x="477635" y="664464"/>
                    </a:lnTo>
                    <a:lnTo>
                      <a:pt x="364605" y="664464"/>
                    </a:lnTo>
                    <a:cubicBezTo>
                      <a:pt x="350635" y="664464"/>
                      <a:pt x="339205" y="653034"/>
                      <a:pt x="339205" y="639064"/>
                    </a:cubicBezTo>
                    <a:lnTo>
                      <a:pt x="339205" y="25400"/>
                    </a:lnTo>
                    <a:lnTo>
                      <a:pt x="364605" y="25400"/>
                    </a:lnTo>
                    <a:lnTo>
                      <a:pt x="364605" y="50800"/>
                    </a:lnTo>
                    <a:lnTo>
                      <a:pt x="138418" y="50800"/>
                    </a:lnTo>
                    <a:lnTo>
                      <a:pt x="138418" y="25400"/>
                    </a:lnTo>
                    <a:lnTo>
                      <a:pt x="163818" y="25400"/>
                    </a:lnTo>
                    <a:lnTo>
                      <a:pt x="163818" y="639064"/>
                    </a:lnTo>
                    <a:cubicBezTo>
                      <a:pt x="163818" y="653034"/>
                      <a:pt x="152388" y="664464"/>
                      <a:pt x="138418" y="664464"/>
                    </a:cubicBezTo>
                    <a:lnTo>
                      <a:pt x="25388" y="664464"/>
                    </a:lnTo>
                    <a:close/>
                  </a:path>
                </a:pathLst>
              </a:custGeom>
              <a:solidFill>
                <a:srgbClr val="0D0D0D"/>
              </a:solidFill>
              <a:ln w="12700">
                <a:solidFill>
                  <a:srgbClr val="000000"/>
                </a:solidFill>
              </a:ln>
            </p:spPr>
          </p:sp>
        </p:grpSp>
        <p:grpSp>
          <p:nvGrpSpPr>
            <p:cNvPr name="Group 35" id="35"/>
            <p:cNvGrpSpPr/>
            <p:nvPr/>
          </p:nvGrpSpPr>
          <p:grpSpPr>
            <a:xfrm rot="-5400000">
              <a:off x="8006258" y="5149639"/>
              <a:ext cx="503085" cy="901814"/>
              <a:chOff x="0" y="0"/>
              <a:chExt cx="503085" cy="901814"/>
            </a:xfrm>
          </p:grpSpPr>
          <p:sp>
            <p:nvSpPr>
              <p:cNvPr name="Freeform 36" id="36"/>
              <p:cNvSpPr/>
              <p:nvPr/>
            </p:nvSpPr>
            <p:spPr>
              <a:xfrm flipH="false" flipV="false" rot="0">
                <a:off x="25400" y="25400"/>
                <a:ext cx="452247" cy="851027"/>
              </a:xfrm>
              <a:custGeom>
                <a:avLst/>
                <a:gdLst/>
                <a:ahLst/>
                <a:cxnLst/>
                <a:rect r="r" b="b" t="t" l="l"/>
                <a:pathLst>
                  <a:path h="851027" w="452247">
                    <a:moveTo>
                      <a:pt x="0" y="613664"/>
                    </a:moveTo>
                    <a:lnTo>
                      <a:pt x="113030" y="613664"/>
                    </a:lnTo>
                    <a:lnTo>
                      <a:pt x="113030" y="0"/>
                    </a:lnTo>
                    <a:lnTo>
                      <a:pt x="339217" y="0"/>
                    </a:lnTo>
                    <a:lnTo>
                      <a:pt x="339217" y="613664"/>
                    </a:lnTo>
                    <a:lnTo>
                      <a:pt x="452247" y="613664"/>
                    </a:lnTo>
                    <a:lnTo>
                      <a:pt x="226187" y="851027"/>
                    </a:lnTo>
                    <a:close/>
                  </a:path>
                </a:pathLst>
              </a:custGeom>
              <a:solidFill>
                <a:srgbClr val="02313E"/>
              </a:solidFill>
              <a:ln w="12700">
                <a:solidFill>
                  <a:srgbClr val="000000"/>
                </a:solidFill>
              </a:ln>
            </p:spPr>
          </p:sp>
          <p:sp>
            <p:nvSpPr>
              <p:cNvPr name="Freeform 37" id="37"/>
              <p:cNvSpPr/>
              <p:nvPr/>
            </p:nvSpPr>
            <p:spPr>
              <a:xfrm flipH="false" flipV="false" rot="0">
                <a:off x="12" y="0"/>
                <a:ext cx="503079" cy="901827"/>
              </a:xfrm>
              <a:custGeom>
                <a:avLst/>
                <a:gdLst/>
                <a:ahLst/>
                <a:cxnLst/>
                <a:rect r="r" b="b" t="t" l="l"/>
                <a:pathLst>
                  <a:path h="901827" w="503079">
                    <a:moveTo>
                      <a:pt x="25388" y="613664"/>
                    </a:moveTo>
                    <a:lnTo>
                      <a:pt x="138418" y="613664"/>
                    </a:lnTo>
                    <a:lnTo>
                      <a:pt x="138418" y="639064"/>
                    </a:lnTo>
                    <a:lnTo>
                      <a:pt x="113018" y="639064"/>
                    </a:lnTo>
                    <a:lnTo>
                      <a:pt x="113018" y="25400"/>
                    </a:lnTo>
                    <a:cubicBezTo>
                      <a:pt x="113018" y="11430"/>
                      <a:pt x="124448" y="0"/>
                      <a:pt x="138418" y="0"/>
                    </a:cubicBezTo>
                    <a:lnTo>
                      <a:pt x="364605" y="0"/>
                    </a:lnTo>
                    <a:cubicBezTo>
                      <a:pt x="378575" y="0"/>
                      <a:pt x="390005" y="11430"/>
                      <a:pt x="390005" y="25400"/>
                    </a:cubicBezTo>
                    <a:lnTo>
                      <a:pt x="390005" y="639064"/>
                    </a:lnTo>
                    <a:lnTo>
                      <a:pt x="364605" y="639064"/>
                    </a:lnTo>
                    <a:lnTo>
                      <a:pt x="364605" y="613664"/>
                    </a:lnTo>
                    <a:lnTo>
                      <a:pt x="477635" y="613664"/>
                    </a:lnTo>
                    <a:cubicBezTo>
                      <a:pt x="487795" y="613664"/>
                      <a:pt x="496939" y="619760"/>
                      <a:pt x="501003" y="629031"/>
                    </a:cubicBezTo>
                    <a:cubicBezTo>
                      <a:pt x="505067" y="638302"/>
                      <a:pt x="503035" y="649224"/>
                      <a:pt x="496050" y="656590"/>
                    </a:cubicBezTo>
                    <a:lnTo>
                      <a:pt x="269863" y="893953"/>
                    </a:lnTo>
                    <a:cubicBezTo>
                      <a:pt x="265037" y="899033"/>
                      <a:pt x="258433" y="901827"/>
                      <a:pt x="251448" y="901827"/>
                    </a:cubicBezTo>
                    <a:cubicBezTo>
                      <a:pt x="244463" y="901827"/>
                      <a:pt x="237859" y="899033"/>
                      <a:pt x="233033" y="893953"/>
                    </a:cubicBezTo>
                    <a:lnTo>
                      <a:pt x="6973" y="656590"/>
                    </a:lnTo>
                    <a:cubicBezTo>
                      <a:pt x="-12" y="649224"/>
                      <a:pt x="-1917" y="638429"/>
                      <a:pt x="2020" y="629031"/>
                    </a:cubicBezTo>
                    <a:cubicBezTo>
                      <a:pt x="5957" y="619633"/>
                      <a:pt x="15228" y="613664"/>
                      <a:pt x="25388" y="613664"/>
                    </a:cubicBezTo>
                    <a:moveTo>
                      <a:pt x="25388" y="664464"/>
                    </a:moveTo>
                    <a:lnTo>
                      <a:pt x="25388" y="639064"/>
                    </a:lnTo>
                    <a:lnTo>
                      <a:pt x="43803" y="621538"/>
                    </a:lnTo>
                    <a:lnTo>
                      <a:pt x="269863" y="858901"/>
                    </a:lnTo>
                    <a:lnTo>
                      <a:pt x="251448" y="876427"/>
                    </a:lnTo>
                    <a:lnTo>
                      <a:pt x="233033" y="858901"/>
                    </a:lnTo>
                    <a:lnTo>
                      <a:pt x="459220" y="621538"/>
                    </a:lnTo>
                    <a:lnTo>
                      <a:pt x="477635" y="639064"/>
                    </a:lnTo>
                    <a:lnTo>
                      <a:pt x="477635" y="664464"/>
                    </a:lnTo>
                    <a:lnTo>
                      <a:pt x="364605" y="664464"/>
                    </a:lnTo>
                    <a:cubicBezTo>
                      <a:pt x="350635" y="664464"/>
                      <a:pt x="339205" y="653034"/>
                      <a:pt x="339205" y="639064"/>
                    </a:cubicBezTo>
                    <a:lnTo>
                      <a:pt x="339205" y="25400"/>
                    </a:lnTo>
                    <a:lnTo>
                      <a:pt x="364605" y="25400"/>
                    </a:lnTo>
                    <a:lnTo>
                      <a:pt x="364605" y="50800"/>
                    </a:lnTo>
                    <a:lnTo>
                      <a:pt x="138418" y="50800"/>
                    </a:lnTo>
                    <a:lnTo>
                      <a:pt x="138418" y="25400"/>
                    </a:lnTo>
                    <a:lnTo>
                      <a:pt x="163818" y="25400"/>
                    </a:lnTo>
                    <a:lnTo>
                      <a:pt x="163818" y="639064"/>
                    </a:lnTo>
                    <a:cubicBezTo>
                      <a:pt x="163818" y="653034"/>
                      <a:pt x="152388" y="664464"/>
                      <a:pt x="138418" y="664464"/>
                    </a:cubicBezTo>
                    <a:lnTo>
                      <a:pt x="25388" y="664464"/>
                    </a:lnTo>
                    <a:close/>
                  </a:path>
                </a:pathLst>
              </a:custGeom>
              <a:solidFill>
                <a:srgbClr val="0D0D0D"/>
              </a:solidFill>
              <a:ln w="12700">
                <a:solidFill>
                  <a:srgbClr val="000000"/>
                </a:solidFill>
              </a:ln>
            </p:spPr>
          </p:sp>
        </p:grpSp>
        <p:sp>
          <p:nvSpPr>
            <p:cNvPr name="Freeform 38" id="38"/>
            <p:cNvSpPr/>
            <p:nvPr/>
          </p:nvSpPr>
          <p:spPr>
            <a:xfrm flipH="false" flipV="false" rot="0">
              <a:off x="8884513" y="3313717"/>
              <a:ext cx="9019814" cy="1488666"/>
            </a:xfrm>
            <a:custGeom>
              <a:avLst/>
              <a:gdLst/>
              <a:ahLst/>
              <a:cxnLst/>
              <a:rect r="r" b="b" t="t" l="l"/>
              <a:pathLst>
                <a:path h="1488666" w="9019814">
                  <a:moveTo>
                    <a:pt x="0" y="0"/>
                  </a:moveTo>
                  <a:lnTo>
                    <a:pt x="9019814" y="0"/>
                  </a:lnTo>
                  <a:lnTo>
                    <a:pt x="9019814" y="1488666"/>
                  </a:lnTo>
                  <a:lnTo>
                    <a:pt x="0" y="1488666"/>
                  </a:lnTo>
                  <a:lnTo>
                    <a:pt x="0" y="0"/>
                  </a:lnTo>
                  <a:close/>
                </a:path>
              </a:pathLst>
            </a:custGeom>
            <a:blipFill>
              <a:blip r:embed="rId4">
                <a:extLst>
                  <a:ext uri="{96DAC541-7B7A-43D3-8B79-37D633B846F1}">
                    <asvg:svgBlip xmlns:asvg="http://schemas.microsoft.com/office/drawing/2016/SVG/main" r:embed="rId5"/>
                  </a:ext>
                </a:extLst>
              </a:blip>
              <a:stretch>
                <a:fillRect l="0" t="-375011" r="-43519" b="0"/>
              </a:stretch>
            </a:blipFill>
            <a:ln w="95250" cap="sq">
              <a:solidFill>
                <a:srgbClr val="000000"/>
              </a:solidFill>
              <a:prstDash val="solid"/>
              <a:miter/>
            </a:ln>
          </p:spPr>
        </p:sp>
        <p:sp>
          <p:nvSpPr>
            <p:cNvPr name="TextBox 39" id="39"/>
            <p:cNvSpPr txBox="true"/>
            <p:nvPr/>
          </p:nvSpPr>
          <p:spPr>
            <a:xfrm rot="0">
              <a:off x="9258357" y="3422164"/>
              <a:ext cx="9243989" cy="1177925"/>
            </a:xfrm>
            <a:prstGeom prst="rect">
              <a:avLst/>
            </a:prstGeom>
          </p:spPr>
          <p:txBody>
            <a:bodyPr anchor="t" rtlCol="false" tIns="0" lIns="0" bIns="0" rIns="0">
              <a:spAutoFit/>
            </a:bodyPr>
            <a:lstStyle/>
            <a:p>
              <a:pPr algn="l">
                <a:lnSpc>
                  <a:spcPts val="3479"/>
                </a:lnSpc>
                <a:spcBef>
                  <a:spcPct val="0"/>
                </a:spcBef>
              </a:pPr>
              <a:r>
                <a:rPr lang="en-US" b="true" sz="2899">
                  <a:solidFill>
                    <a:srgbClr val="000000"/>
                  </a:solidFill>
                  <a:latin typeface="Cambria Bold"/>
                  <a:ea typeface="Cambria Bold"/>
                  <a:cs typeface="Cambria Bold"/>
                  <a:sym typeface="Cambria Bold"/>
                </a:rPr>
                <a:t>Adaptive Incident Correlation Engine</a:t>
              </a:r>
            </a:p>
            <a:p>
              <a:pPr algn="l">
                <a:lnSpc>
                  <a:spcPts val="3479"/>
                </a:lnSpc>
                <a:spcBef>
                  <a:spcPct val="0"/>
                </a:spcBef>
              </a:pPr>
              <a:r>
                <a:rPr lang="en-US" b="true" sz="2899">
                  <a:solidFill>
                    <a:srgbClr val="000000"/>
                  </a:solidFill>
                  <a:latin typeface="Cambria Bold"/>
                  <a:ea typeface="Cambria Bold"/>
                  <a:cs typeface="Cambria Bold"/>
                  <a:sym typeface="Cambria Bold"/>
                </a:rPr>
                <a:t> – AICE </a:t>
              </a:r>
            </a:p>
          </p:txBody>
        </p:sp>
        <p:sp>
          <p:nvSpPr>
            <p:cNvPr name="Freeform 40" id="40"/>
            <p:cNvSpPr/>
            <p:nvPr/>
          </p:nvSpPr>
          <p:spPr>
            <a:xfrm flipH="false" flipV="false" rot="0">
              <a:off x="8884513" y="4967483"/>
              <a:ext cx="9019814" cy="1488666"/>
            </a:xfrm>
            <a:custGeom>
              <a:avLst/>
              <a:gdLst/>
              <a:ahLst/>
              <a:cxnLst/>
              <a:rect r="r" b="b" t="t" l="l"/>
              <a:pathLst>
                <a:path h="1488666" w="9019814">
                  <a:moveTo>
                    <a:pt x="0" y="0"/>
                  </a:moveTo>
                  <a:lnTo>
                    <a:pt x="9019814" y="0"/>
                  </a:lnTo>
                  <a:lnTo>
                    <a:pt x="9019814" y="1488666"/>
                  </a:lnTo>
                  <a:lnTo>
                    <a:pt x="0" y="1488666"/>
                  </a:lnTo>
                  <a:lnTo>
                    <a:pt x="0" y="0"/>
                  </a:lnTo>
                  <a:close/>
                </a:path>
              </a:pathLst>
            </a:custGeom>
            <a:blipFill>
              <a:blip r:embed="rId4">
                <a:extLst>
                  <a:ext uri="{96DAC541-7B7A-43D3-8B79-37D633B846F1}">
                    <asvg:svgBlip xmlns:asvg="http://schemas.microsoft.com/office/drawing/2016/SVG/main" r:embed="rId5"/>
                  </a:ext>
                </a:extLst>
              </a:blip>
              <a:stretch>
                <a:fillRect l="0" t="-375011" r="-43519" b="0"/>
              </a:stretch>
            </a:blipFill>
            <a:ln w="95250" cap="sq">
              <a:solidFill>
                <a:srgbClr val="000000"/>
              </a:solidFill>
              <a:prstDash val="solid"/>
              <a:miter/>
            </a:ln>
          </p:spPr>
        </p:sp>
        <p:sp>
          <p:nvSpPr>
            <p:cNvPr name="TextBox 41" id="41"/>
            <p:cNvSpPr txBox="true"/>
            <p:nvPr/>
          </p:nvSpPr>
          <p:spPr>
            <a:xfrm rot="0">
              <a:off x="9284663" y="5371926"/>
              <a:ext cx="6445683" cy="593725"/>
            </a:xfrm>
            <a:prstGeom prst="rect">
              <a:avLst/>
            </a:prstGeom>
          </p:spPr>
          <p:txBody>
            <a:bodyPr anchor="t" rtlCol="false" tIns="0" lIns="0" bIns="0" rIns="0">
              <a:spAutoFit/>
            </a:bodyPr>
            <a:lstStyle/>
            <a:p>
              <a:pPr algn="l" marL="0" indent="0" lvl="0">
                <a:lnSpc>
                  <a:spcPts val="3479"/>
                </a:lnSpc>
                <a:spcBef>
                  <a:spcPct val="0"/>
                </a:spcBef>
              </a:pPr>
              <a:r>
                <a:rPr lang="en-US" b="true" sz="2899" strike="noStrike" u="none">
                  <a:solidFill>
                    <a:srgbClr val="000000"/>
                  </a:solidFill>
                  <a:latin typeface="Cambria Bold"/>
                  <a:ea typeface="Cambria Bold"/>
                  <a:cs typeface="Cambria Bold"/>
                  <a:sym typeface="Cambria Bold"/>
                </a:rPr>
                <a:t>Automated Response System</a:t>
              </a:r>
            </a:p>
          </p:txBody>
        </p:sp>
        <p:sp>
          <p:nvSpPr>
            <p:cNvPr name="Freeform 42" id="42"/>
            <p:cNvSpPr/>
            <p:nvPr/>
          </p:nvSpPr>
          <p:spPr>
            <a:xfrm flipH="false" flipV="false" rot="0">
              <a:off x="8910820" y="1659950"/>
              <a:ext cx="9019814" cy="1488666"/>
            </a:xfrm>
            <a:custGeom>
              <a:avLst/>
              <a:gdLst/>
              <a:ahLst/>
              <a:cxnLst/>
              <a:rect r="r" b="b" t="t" l="l"/>
              <a:pathLst>
                <a:path h="1488666" w="9019814">
                  <a:moveTo>
                    <a:pt x="0" y="0"/>
                  </a:moveTo>
                  <a:lnTo>
                    <a:pt x="9019814" y="0"/>
                  </a:lnTo>
                  <a:lnTo>
                    <a:pt x="9019814" y="1488667"/>
                  </a:lnTo>
                  <a:lnTo>
                    <a:pt x="0" y="1488667"/>
                  </a:lnTo>
                  <a:lnTo>
                    <a:pt x="0" y="0"/>
                  </a:lnTo>
                  <a:close/>
                </a:path>
              </a:pathLst>
            </a:custGeom>
            <a:blipFill>
              <a:blip r:embed="rId4">
                <a:extLst>
                  <a:ext uri="{96DAC541-7B7A-43D3-8B79-37D633B846F1}">
                    <asvg:svgBlip xmlns:asvg="http://schemas.microsoft.com/office/drawing/2016/SVG/main" r:embed="rId5"/>
                  </a:ext>
                </a:extLst>
              </a:blip>
              <a:stretch>
                <a:fillRect l="0" t="-375011" r="-43519" b="0"/>
              </a:stretch>
            </a:blipFill>
            <a:ln w="95250" cap="sq">
              <a:solidFill>
                <a:srgbClr val="000000"/>
              </a:solidFill>
              <a:prstDash val="solid"/>
              <a:miter/>
            </a:ln>
          </p:spPr>
        </p:sp>
        <p:sp>
          <p:nvSpPr>
            <p:cNvPr name="TextBox 43" id="43"/>
            <p:cNvSpPr txBox="true"/>
            <p:nvPr/>
          </p:nvSpPr>
          <p:spPr>
            <a:xfrm rot="0">
              <a:off x="9337277" y="2101441"/>
              <a:ext cx="6549737" cy="593725"/>
            </a:xfrm>
            <a:prstGeom prst="rect">
              <a:avLst/>
            </a:prstGeom>
          </p:spPr>
          <p:txBody>
            <a:bodyPr anchor="t" rtlCol="false" tIns="0" lIns="0" bIns="0" rIns="0">
              <a:spAutoFit/>
            </a:bodyPr>
            <a:lstStyle/>
            <a:p>
              <a:pPr algn="l" marL="0" indent="0" lvl="0">
                <a:lnSpc>
                  <a:spcPts val="3479"/>
                </a:lnSpc>
                <a:spcBef>
                  <a:spcPct val="0"/>
                </a:spcBef>
              </a:pPr>
              <a:r>
                <a:rPr lang="en-US" b="true" sz="2899" strike="noStrike" u="none">
                  <a:solidFill>
                    <a:srgbClr val="000000"/>
                  </a:solidFill>
                  <a:latin typeface="Cambria Bold"/>
                  <a:ea typeface="Cambria Bold"/>
                  <a:cs typeface="Cambria Bold"/>
                  <a:sym typeface="Cambria Bold"/>
                </a:rPr>
                <a:t>AI Threat Intelligence Engine</a:t>
              </a:r>
            </a:p>
          </p:txBody>
        </p:sp>
        <p:sp>
          <p:nvSpPr>
            <p:cNvPr name="Freeform 44" id="44"/>
            <p:cNvSpPr/>
            <p:nvPr/>
          </p:nvSpPr>
          <p:spPr>
            <a:xfrm flipH="false" flipV="false" rot="0">
              <a:off x="8884513" y="0"/>
              <a:ext cx="9019814" cy="1488666"/>
            </a:xfrm>
            <a:custGeom>
              <a:avLst/>
              <a:gdLst/>
              <a:ahLst/>
              <a:cxnLst/>
              <a:rect r="r" b="b" t="t" l="l"/>
              <a:pathLst>
                <a:path h="1488666" w="9019814">
                  <a:moveTo>
                    <a:pt x="0" y="0"/>
                  </a:moveTo>
                  <a:lnTo>
                    <a:pt x="9019814" y="0"/>
                  </a:lnTo>
                  <a:lnTo>
                    <a:pt x="9019814" y="1488666"/>
                  </a:lnTo>
                  <a:lnTo>
                    <a:pt x="0" y="1488666"/>
                  </a:lnTo>
                  <a:lnTo>
                    <a:pt x="0" y="0"/>
                  </a:lnTo>
                  <a:close/>
                </a:path>
              </a:pathLst>
            </a:custGeom>
            <a:blipFill>
              <a:blip r:embed="rId4">
                <a:extLst>
                  <a:ext uri="{96DAC541-7B7A-43D3-8B79-37D633B846F1}">
                    <asvg:svgBlip xmlns:asvg="http://schemas.microsoft.com/office/drawing/2016/SVG/main" r:embed="rId5"/>
                  </a:ext>
                </a:extLst>
              </a:blip>
              <a:stretch>
                <a:fillRect l="0" t="-375011" r="-43519" b="0"/>
              </a:stretch>
            </a:blipFill>
            <a:ln w="95250" cap="sq">
              <a:solidFill>
                <a:srgbClr val="000000"/>
              </a:solidFill>
              <a:prstDash val="solid"/>
              <a:miter/>
            </a:ln>
          </p:spPr>
        </p:sp>
        <p:sp>
          <p:nvSpPr>
            <p:cNvPr name="TextBox 45" id="45"/>
            <p:cNvSpPr txBox="true"/>
            <p:nvPr/>
          </p:nvSpPr>
          <p:spPr>
            <a:xfrm rot="0">
              <a:off x="9337277" y="443925"/>
              <a:ext cx="4337916" cy="593725"/>
            </a:xfrm>
            <a:prstGeom prst="rect">
              <a:avLst/>
            </a:prstGeom>
          </p:spPr>
          <p:txBody>
            <a:bodyPr anchor="t" rtlCol="false" tIns="0" lIns="0" bIns="0" rIns="0">
              <a:spAutoFit/>
            </a:bodyPr>
            <a:lstStyle/>
            <a:p>
              <a:pPr algn="l" marL="0" indent="0" lvl="0">
                <a:lnSpc>
                  <a:spcPts val="3479"/>
                </a:lnSpc>
                <a:spcBef>
                  <a:spcPct val="0"/>
                </a:spcBef>
              </a:pPr>
              <a:r>
                <a:rPr lang="en-US" b="true" sz="2899" strike="noStrike" u="none">
                  <a:solidFill>
                    <a:srgbClr val="000000"/>
                  </a:solidFill>
                  <a:latin typeface="Cambria Bold"/>
                  <a:ea typeface="Cambria Bold"/>
                  <a:cs typeface="Cambria Bold"/>
                  <a:sym typeface="Cambria Bold"/>
                </a:rPr>
                <a:t>Monitoring System </a:t>
              </a:r>
            </a:p>
          </p:txBody>
        </p:sp>
      </p:grpSp>
      <p:grpSp>
        <p:nvGrpSpPr>
          <p:cNvPr name="Group 46" id="46"/>
          <p:cNvGrpSpPr/>
          <p:nvPr/>
        </p:nvGrpSpPr>
        <p:grpSpPr>
          <a:xfrm rot="0">
            <a:off x="4844287" y="7511965"/>
            <a:ext cx="8599426" cy="1517694"/>
            <a:chOff x="0" y="0"/>
            <a:chExt cx="11465902" cy="2023592"/>
          </a:xfrm>
        </p:grpSpPr>
        <p:sp>
          <p:nvSpPr>
            <p:cNvPr name="Freeform 47" id="47"/>
            <p:cNvSpPr/>
            <p:nvPr/>
          </p:nvSpPr>
          <p:spPr>
            <a:xfrm flipH="false" flipV="false" rot="0">
              <a:off x="0" y="0"/>
              <a:ext cx="11465902" cy="2023592"/>
            </a:xfrm>
            <a:custGeom>
              <a:avLst/>
              <a:gdLst/>
              <a:ahLst/>
              <a:cxnLst/>
              <a:rect r="r" b="b" t="t" l="l"/>
              <a:pathLst>
                <a:path h="2023592" w="11465902">
                  <a:moveTo>
                    <a:pt x="0" y="0"/>
                  </a:moveTo>
                  <a:lnTo>
                    <a:pt x="11465902" y="0"/>
                  </a:lnTo>
                  <a:lnTo>
                    <a:pt x="11465902" y="2023592"/>
                  </a:lnTo>
                  <a:lnTo>
                    <a:pt x="0" y="2023592"/>
                  </a:lnTo>
                  <a:lnTo>
                    <a:pt x="0" y="0"/>
                  </a:lnTo>
                  <a:close/>
                </a:path>
              </a:pathLst>
            </a:custGeom>
            <a:blipFill>
              <a:blip r:embed="rId4">
                <a:extLst>
                  <a:ext uri="{96DAC541-7B7A-43D3-8B79-37D633B846F1}">
                    <asvg:svgBlip xmlns:asvg="http://schemas.microsoft.com/office/drawing/2016/SVG/main" r:embed="rId5"/>
                  </a:ext>
                </a:extLst>
              </a:blip>
              <a:stretch>
                <a:fillRect l="0" t="-249444" r="-12901" b="0"/>
              </a:stretch>
            </a:blipFill>
            <a:ln w="95250" cap="sq">
              <a:solidFill>
                <a:srgbClr val="000000"/>
              </a:solidFill>
              <a:prstDash val="solid"/>
              <a:miter/>
            </a:ln>
          </p:spPr>
        </p:sp>
        <p:sp>
          <p:nvSpPr>
            <p:cNvPr name="TextBox 48" id="48"/>
            <p:cNvSpPr txBox="true"/>
            <p:nvPr/>
          </p:nvSpPr>
          <p:spPr>
            <a:xfrm rot="0">
              <a:off x="488048" y="328958"/>
              <a:ext cx="10155671" cy="1203325"/>
            </a:xfrm>
            <a:prstGeom prst="rect">
              <a:avLst/>
            </a:prstGeom>
          </p:spPr>
          <p:txBody>
            <a:bodyPr anchor="t" rtlCol="false" tIns="0" lIns="0" bIns="0" rIns="0">
              <a:spAutoFit/>
            </a:bodyPr>
            <a:lstStyle/>
            <a:p>
              <a:pPr algn="l">
                <a:lnSpc>
                  <a:spcPts val="3599"/>
                </a:lnSpc>
                <a:spcBef>
                  <a:spcPct val="0"/>
                </a:spcBef>
              </a:pPr>
              <a:r>
                <a:rPr lang="en-US" b="true" sz="2999">
                  <a:solidFill>
                    <a:srgbClr val="000000"/>
                  </a:solidFill>
                  <a:latin typeface="Cambria Bold"/>
                  <a:ea typeface="Cambria Bold"/>
                  <a:cs typeface="Cambria Bold"/>
                  <a:sym typeface="Cambria Bold"/>
                </a:rPr>
                <a:t> Supervisor :  Mr. Kanishka Yapa </a:t>
              </a:r>
            </a:p>
            <a:p>
              <a:pPr algn="l">
                <a:lnSpc>
                  <a:spcPts val="3599"/>
                </a:lnSpc>
                <a:spcBef>
                  <a:spcPct val="0"/>
                </a:spcBef>
              </a:pPr>
              <a:r>
                <a:rPr lang="en-US" b="true" sz="2999">
                  <a:solidFill>
                    <a:srgbClr val="000000"/>
                  </a:solidFill>
                  <a:latin typeface="Cambria Bold"/>
                  <a:ea typeface="Cambria Bold"/>
                  <a:cs typeface="Cambria Bold"/>
                  <a:sym typeface="Cambria Bold"/>
                </a:rPr>
                <a:t> Co – Supervisor : Deemantha Siriwardhana</a:t>
              </a:r>
            </a:p>
          </p:txBody>
        </p:sp>
      </p:grpSp>
      <p:sp>
        <p:nvSpPr>
          <p:cNvPr name="Freeform 49" id="49"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50" id="50"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51" id="51"/>
          <p:cNvGrpSpPr/>
          <p:nvPr/>
        </p:nvGrpSpPr>
        <p:grpSpPr>
          <a:xfrm rot="0">
            <a:off x="-1207644" y="9559957"/>
            <a:ext cx="19858792" cy="735463"/>
            <a:chOff x="0" y="0"/>
            <a:chExt cx="26478389" cy="980618"/>
          </a:xfrm>
        </p:grpSpPr>
        <p:sp>
          <p:nvSpPr>
            <p:cNvPr name="Freeform 52" id="52"/>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000000"/>
            </a:solidFill>
            <a:ln w="12700">
              <a:solidFill>
                <a:srgbClr val="000000"/>
              </a:solidFill>
            </a:ln>
          </p:spPr>
        </p:sp>
      </p:grpSp>
      <p:sp>
        <p:nvSpPr>
          <p:cNvPr name="Freeform 53" id="5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TextBox 54" id="54"/>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2026 - 01 - 05</a:t>
            </a:r>
          </a:p>
        </p:txBody>
      </p:sp>
      <p:sp>
        <p:nvSpPr>
          <p:cNvPr name="TextBox 55" id="55"/>
          <p:cNvSpPr txBox="true"/>
          <p:nvPr/>
        </p:nvSpPr>
        <p:spPr>
          <a:xfrm rot="0">
            <a:off x="4416962" y="9531382"/>
            <a:ext cx="2380925"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25-26J-70</a:t>
            </a:r>
          </a:p>
        </p:txBody>
      </p:sp>
      <p:sp>
        <p:nvSpPr>
          <p:cNvPr name="TextBox 56" id="56"/>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Cyber Security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FFFFFF">
                <a:alpha val="100000"/>
              </a:srgbClr>
            </a:gs>
          </a:gsLst>
          <a:lin ang="1620000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4" id="4"/>
          <p:cNvSpPr/>
          <p:nvPr/>
        </p:nvSpPr>
        <p:spPr>
          <a:xfrm flipH="false" flipV="false" rot="0">
            <a:off x="17942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636738"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3">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742695" y="6517754"/>
            <a:ext cx="13547637" cy="838200"/>
          </a:xfrm>
          <a:prstGeom prst="rect">
            <a:avLst/>
          </a:prstGeom>
        </p:spPr>
        <p:txBody>
          <a:bodyPr anchor="t" rtlCol="false" tIns="0" lIns="0" bIns="0" rIns="0">
            <a:spAutoFit/>
          </a:bodyPr>
          <a:lstStyle/>
          <a:p>
            <a:pPr algn="ctr" marL="0" indent="0" lvl="0">
              <a:lnSpc>
                <a:spcPts val="3240"/>
              </a:lnSpc>
              <a:spcBef>
                <a:spcPct val="0"/>
              </a:spcBef>
            </a:pPr>
            <a:r>
              <a:rPr lang="en-US" b="true" sz="2700" strike="noStrike" u="none">
                <a:solidFill>
                  <a:srgbClr val="D9D9D9"/>
                </a:solidFill>
                <a:latin typeface="Cambria Bold"/>
                <a:ea typeface="Cambria Bold"/>
                <a:cs typeface="Cambria Bold"/>
                <a:sym typeface="Cambria Bold"/>
              </a:rPr>
              <a:t>Real-Time SIEM-Based Cybersecurity Framework for Threat Detection and Prevention in IoMT Environments</a:t>
            </a:r>
          </a:p>
        </p:txBody>
      </p:sp>
      <p:sp>
        <p:nvSpPr>
          <p:cNvPr name="TextBox 7" id="7"/>
          <p:cNvSpPr txBox="true"/>
          <p:nvPr/>
        </p:nvSpPr>
        <p:spPr>
          <a:xfrm rot="0">
            <a:off x="5607425" y="2388582"/>
            <a:ext cx="7258050" cy="2958955"/>
          </a:xfrm>
          <a:prstGeom prst="rect">
            <a:avLst/>
          </a:prstGeom>
        </p:spPr>
        <p:txBody>
          <a:bodyPr anchor="t" rtlCol="false" tIns="0" lIns="0" bIns="0" rIns="0">
            <a:spAutoFit/>
          </a:bodyPr>
          <a:lstStyle/>
          <a:p>
            <a:pPr algn="l">
              <a:lnSpc>
                <a:spcPts val="23227"/>
              </a:lnSpc>
            </a:pPr>
            <a:r>
              <a:rPr lang="en-US" sz="19356">
                <a:solidFill>
                  <a:srgbClr val="000000"/>
                </a:solidFill>
                <a:latin typeface="Apricots"/>
                <a:ea typeface="Apricots"/>
                <a:cs typeface="Apricots"/>
                <a:sym typeface="Apricots"/>
              </a:rPr>
              <a:t>Q &amp; A  </a:t>
            </a:r>
          </a:p>
        </p:txBody>
      </p:sp>
      <p:grpSp>
        <p:nvGrpSpPr>
          <p:cNvPr name="Group 8" id="8"/>
          <p:cNvGrpSpPr/>
          <p:nvPr/>
        </p:nvGrpSpPr>
        <p:grpSpPr>
          <a:xfrm rot="0">
            <a:off x="176005" y="173728"/>
            <a:ext cx="1709945" cy="170994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0" id="10"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11" id="11"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12" id="1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13" id="13"/>
          <p:cNvGrpSpPr/>
          <p:nvPr/>
        </p:nvGrpSpPr>
        <p:grpSpPr>
          <a:xfrm rot="0">
            <a:off x="-1207644" y="9559957"/>
            <a:ext cx="19858792" cy="735463"/>
            <a:chOff x="0" y="0"/>
            <a:chExt cx="26478389" cy="980618"/>
          </a:xfrm>
        </p:grpSpPr>
        <p:sp>
          <p:nvSpPr>
            <p:cNvPr name="Freeform 14" id="14"/>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000000"/>
            </a:solidFill>
            <a:ln w="12700">
              <a:solidFill>
                <a:srgbClr val="000000"/>
              </a:solidFill>
            </a:ln>
          </p:spPr>
        </p:sp>
      </p:grpSp>
      <p:sp>
        <p:nvSpPr>
          <p:cNvPr name="TextBox 15" id="15"/>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D9D9D9"/>
                </a:solidFill>
                <a:latin typeface="Times New Roman Bold"/>
                <a:ea typeface="Times New Roman Bold"/>
                <a:cs typeface="Times New Roman Bold"/>
                <a:sym typeface="Times New Roman Bold"/>
              </a:rPr>
              <a:t>2026 - 01 - 05</a:t>
            </a:r>
          </a:p>
        </p:txBody>
      </p:sp>
      <p:sp>
        <p:nvSpPr>
          <p:cNvPr name="TextBox 16" id="16"/>
          <p:cNvSpPr txBox="true"/>
          <p:nvPr/>
        </p:nvSpPr>
        <p:spPr>
          <a:xfrm rot="0">
            <a:off x="4416962" y="9531382"/>
            <a:ext cx="2380925"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D9D9D9"/>
                </a:solidFill>
                <a:latin typeface="Times New Roman Bold"/>
                <a:ea typeface="Times New Roman Bold"/>
                <a:cs typeface="Times New Roman Bold"/>
                <a:sym typeface="Times New Roman Bold"/>
              </a:rPr>
              <a:t>25-26J-70</a:t>
            </a:r>
          </a:p>
        </p:txBody>
      </p:sp>
      <p:sp>
        <p:nvSpPr>
          <p:cNvPr name="TextBox 17" id="17"/>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D9D9D9"/>
                </a:solidFill>
                <a:latin typeface="Times New Roman Bold"/>
                <a:ea typeface="Times New Roman Bold"/>
                <a:cs typeface="Times New Roman Bold"/>
                <a:sym typeface="Times New Roman Bold"/>
              </a:rPr>
              <a:t>Cyber Security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4" id="4" descr="The Philippines and Thailand Strengthen Tech Collaboration – OpenGov Asia"/>
          <p:cNvSpPr/>
          <p:nvPr/>
        </p:nvSpPr>
        <p:spPr>
          <a:xfrm flipH="false" flipV="false" rot="0">
            <a:off x="-184128" y="-71438"/>
            <a:ext cx="18400690" cy="10358438"/>
          </a:xfrm>
          <a:custGeom>
            <a:avLst/>
            <a:gdLst/>
            <a:ahLst/>
            <a:cxnLst/>
            <a:rect r="r" b="b" t="t" l="l"/>
            <a:pathLst>
              <a:path h="10358438" w="18400690">
                <a:moveTo>
                  <a:pt x="0" y="0"/>
                </a:moveTo>
                <a:lnTo>
                  <a:pt x="18400690" y="0"/>
                </a:lnTo>
                <a:lnTo>
                  <a:pt x="18400690" y="10358438"/>
                </a:lnTo>
                <a:lnTo>
                  <a:pt x="0" y="10358438"/>
                </a:lnTo>
                <a:lnTo>
                  <a:pt x="0" y="0"/>
                </a:lnTo>
                <a:close/>
              </a:path>
            </a:pathLst>
          </a:custGeom>
          <a:blipFill>
            <a:blip r:embed="rId3">
              <a:alphaModFix amt="19999"/>
            </a:blip>
            <a:stretch>
              <a:fillRect l="-347" t="0" r="-347" b="0"/>
            </a:stretch>
          </a:blipFill>
        </p:spPr>
      </p:sp>
      <p:sp>
        <p:nvSpPr>
          <p:cNvPr name="Freeform 5" id="5"/>
          <p:cNvSpPr/>
          <p:nvPr/>
        </p:nvSpPr>
        <p:spPr>
          <a:xfrm flipH="false" flipV="false" rot="0">
            <a:off x="17942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7636738"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907068" y="7049411"/>
            <a:ext cx="12473864" cy="838200"/>
          </a:xfrm>
          <a:prstGeom prst="rect">
            <a:avLst/>
          </a:prstGeom>
        </p:spPr>
        <p:txBody>
          <a:bodyPr anchor="t" rtlCol="false" tIns="0" lIns="0" bIns="0" rIns="0">
            <a:spAutoFit/>
          </a:bodyPr>
          <a:lstStyle/>
          <a:p>
            <a:pPr algn="ctr" marL="0" indent="0" lvl="0">
              <a:lnSpc>
                <a:spcPts val="3240"/>
              </a:lnSpc>
              <a:spcBef>
                <a:spcPct val="0"/>
              </a:spcBef>
            </a:pPr>
            <a:r>
              <a:rPr lang="en-US" b="true" sz="2700" strike="noStrike" u="none">
                <a:solidFill>
                  <a:srgbClr val="000000"/>
                </a:solidFill>
                <a:latin typeface="Cambria Bold"/>
                <a:ea typeface="Cambria Bold"/>
                <a:cs typeface="Cambria Bold"/>
                <a:sym typeface="Cambria Bold"/>
              </a:rPr>
              <a:t>Real-Time SIEM-Based Cybersecurity Framework for Threat Detection and Prevention in IoMT Environments</a:t>
            </a:r>
          </a:p>
        </p:txBody>
      </p:sp>
      <p:grpSp>
        <p:nvGrpSpPr>
          <p:cNvPr name="Group 8" id="8"/>
          <p:cNvGrpSpPr/>
          <p:nvPr/>
        </p:nvGrpSpPr>
        <p:grpSpPr>
          <a:xfrm rot="0">
            <a:off x="5548708" y="4144804"/>
            <a:ext cx="7785441" cy="1925954"/>
            <a:chOff x="0" y="0"/>
            <a:chExt cx="15300401" cy="3784997"/>
          </a:xfrm>
        </p:grpSpPr>
        <p:sp>
          <p:nvSpPr>
            <p:cNvPr name="Freeform 9" id="9"/>
            <p:cNvSpPr/>
            <p:nvPr/>
          </p:nvSpPr>
          <p:spPr>
            <a:xfrm flipH="false" flipV="false" rot="0">
              <a:off x="0" y="0"/>
              <a:ext cx="15300452" cy="3784959"/>
            </a:xfrm>
            <a:custGeom>
              <a:avLst/>
              <a:gdLst/>
              <a:ahLst/>
              <a:cxnLst/>
              <a:rect r="r" b="b" t="t" l="l"/>
              <a:pathLst>
                <a:path h="3784959" w="15300452">
                  <a:moveTo>
                    <a:pt x="38100" y="0"/>
                  </a:moveTo>
                  <a:lnTo>
                    <a:pt x="15262352" y="0"/>
                  </a:lnTo>
                  <a:cubicBezTo>
                    <a:pt x="15283435" y="0"/>
                    <a:pt x="15300452" y="10087"/>
                    <a:pt x="15300452" y="22583"/>
                  </a:cubicBezTo>
                  <a:lnTo>
                    <a:pt x="15300452" y="3762376"/>
                  </a:lnTo>
                  <a:cubicBezTo>
                    <a:pt x="15300452" y="3774872"/>
                    <a:pt x="15283435" y="3784959"/>
                    <a:pt x="15262352" y="3784959"/>
                  </a:cubicBezTo>
                  <a:lnTo>
                    <a:pt x="38100" y="3784959"/>
                  </a:lnTo>
                  <a:cubicBezTo>
                    <a:pt x="17018" y="3784959"/>
                    <a:pt x="0" y="3774872"/>
                    <a:pt x="0" y="3762376"/>
                  </a:cubicBezTo>
                  <a:lnTo>
                    <a:pt x="0" y="22583"/>
                  </a:lnTo>
                  <a:cubicBezTo>
                    <a:pt x="0" y="10087"/>
                    <a:pt x="17018" y="0"/>
                    <a:pt x="38100" y="0"/>
                  </a:cubicBezTo>
                  <a:moveTo>
                    <a:pt x="38100" y="45167"/>
                  </a:moveTo>
                  <a:lnTo>
                    <a:pt x="38100" y="22583"/>
                  </a:lnTo>
                  <a:lnTo>
                    <a:pt x="76200" y="22583"/>
                  </a:lnTo>
                  <a:lnTo>
                    <a:pt x="76200" y="3762376"/>
                  </a:lnTo>
                  <a:lnTo>
                    <a:pt x="38100" y="3762376"/>
                  </a:lnTo>
                  <a:lnTo>
                    <a:pt x="38100" y="3739793"/>
                  </a:lnTo>
                  <a:lnTo>
                    <a:pt x="15262352" y="3739793"/>
                  </a:lnTo>
                  <a:lnTo>
                    <a:pt x="15262352" y="3762376"/>
                  </a:lnTo>
                  <a:lnTo>
                    <a:pt x="15224252" y="3762376"/>
                  </a:lnTo>
                  <a:lnTo>
                    <a:pt x="15224252" y="22583"/>
                  </a:lnTo>
                  <a:lnTo>
                    <a:pt x="15262352" y="22583"/>
                  </a:lnTo>
                  <a:lnTo>
                    <a:pt x="15262352" y="45167"/>
                  </a:lnTo>
                  <a:lnTo>
                    <a:pt x="38100" y="45167"/>
                  </a:lnTo>
                  <a:close/>
                </a:path>
              </a:pathLst>
            </a:custGeom>
            <a:solidFill>
              <a:srgbClr val="072428"/>
            </a:solidFill>
            <a:ln w="12700">
              <a:solidFill>
                <a:srgbClr val="000000"/>
              </a:solidFill>
            </a:ln>
          </p:spPr>
        </p:sp>
        <p:sp>
          <p:nvSpPr>
            <p:cNvPr name="TextBox 10" id="10"/>
            <p:cNvSpPr txBox="true"/>
            <p:nvPr/>
          </p:nvSpPr>
          <p:spPr>
            <a:xfrm>
              <a:off x="0" y="-9525"/>
              <a:ext cx="15300401" cy="3794522"/>
            </a:xfrm>
            <a:prstGeom prst="rect">
              <a:avLst/>
            </a:prstGeom>
          </p:spPr>
          <p:txBody>
            <a:bodyPr anchor="t" rtlCol="false" tIns="50800" lIns="50800" bIns="50800" rIns="50800"/>
            <a:lstStyle/>
            <a:p>
              <a:pPr algn="ctr">
                <a:lnSpc>
                  <a:spcPts val="11999"/>
                </a:lnSpc>
              </a:pPr>
              <a:r>
                <a:rPr lang="en-US" sz="9999">
                  <a:solidFill>
                    <a:srgbClr val="000000"/>
                  </a:solidFill>
                  <a:latin typeface="Apricots"/>
                  <a:ea typeface="Apricots"/>
                  <a:cs typeface="Apricots"/>
                  <a:sym typeface="Apricots"/>
                </a:rPr>
                <a:t>Thank You</a:t>
              </a:r>
            </a:p>
          </p:txBody>
        </p:sp>
      </p:grpSp>
      <p:grpSp>
        <p:nvGrpSpPr>
          <p:cNvPr name="Group 11" id="11"/>
          <p:cNvGrpSpPr/>
          <p:nvPr/>
        </p:nvGrpSpPr>
        <p:grpSpPr>
          <a:xfrm rot="0">
            <a:off x="176005" y="173728"/>
            <a:ext cx="1709945" cy="170994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0" t="0" r="0" b="0"/>
              </a:stretch>
            </a:blipFill>
          </p:spPr>
        </p:sp>
      </p:grpSp>
      <p:sp>
        <p:nvSpPr>
          <p:cNvPr name="Freeform 13" id="1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14" id="14"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15" id="15"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16" id="16"/>
          <p:cNvGrpSpPr/>
          <p:nvPr/>
        </p:nvGrpSpPr>
        <p:grpSpPr>
          <a:xfrm rot="0">
            <a:off x="-1207644" y="9559957"/>
            <a:ext cx="19858792" cy="735463"/>
            <a:chOff x="0" y="0"/>
            <a:chExt cx="26478389" cy="980618"/>
          </a:xfrm>
        </p:grpSpPr>
        <p:sp>
          <p:nvSpPr>
            <p:cNvPr name="Freeform 17" id="17"/>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000000"/>
            </a:solidFill>
            <a:ln w="12700">
              <a:solidFill>
                <a:srgbClr val="000000"/>
              </a:solidFill>
            </a:ln>
          </p:spPr>
        </p:sp>
      </p:grpSp>
      <p:sp>
        <p:nvSpPr>
          <p:cNvPr name="Freeform 18" id="18"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TextBox 19" id="19"/>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2026 - 01 - 05</a:t>
            </a:r>
          </a:p>
        </p:txBody>
      </p:sp>
      <p:sp>
        <p:nvSpPr>
          <p:cNvPr name="TextBox 20" id="20"/>
          <p:cNvSpPr txBox="true"/>
          <p:nvPr/>
        </p:nvSpPr>
        <p:spPr>
          <a:xfrm rot="0">
            <a:off x="4416962" y="9531382"/>
            <a:ext cx="2380925"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25-26J-70</a:t>
            </a:r>
          </a:p>
        </p:txBody>
      </p:sp>
      <p:sp>
        <p:nvSpPr>
          <p:cNvPr name="TextBox 21" id="21"/>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Cyber Security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3" id="3"/>
          <p:cNvGrpSpPr/>
          <p:nvPr/>
        </p:nvGrpSpPr>
        <p:grpSpPr>
          <a:xfrm rot="0">
            <a:off x="176005" y="173728"/>
            <a:ext cx="1709945" cy="1709945"/>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0" r="0" b="0"/>
              </a:stretch>
            </a:blipFill>
          </p:spPr>
        </p:sp>
      </p:grpSp>
      <p:sp>
        <p:nvSpPr>
          <p:cNvPr name="Freeform 5" id="5"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6" id="6"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7" id="7"/>
          <p:cNvGrpSpPr/>
          <p:nvPr/>
        </p:nvGrpSpPr>
        <p:grpSpPr>
          <a:xfrm rot="0">
            <a:off x="-1207644" y="9559957"/>
            <a:ext cx="19858792" cy="735463"/>
            <a:chOff x="0" y="0"/>
            <a:chExt cx="26478389" cy="980618"/>
          </a:xfrm>
        </p:grpSpPr>
        <p:sp>
          <p:nvSpPr>
            <p:cNvPr name="Freeform 8" id="8"/>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000000"/>
            </a:solidFill>
            <a:ln w="12700">
              <a:solidFill>
                <a:srgbClr val="000000"/>
              </a:solidFill>
            </a:ln>
          </p:spPr>
        </p:sp>
      </p:grpSp>
      <p:sp>
        <p:nvSpPr>
          <p:cNvPr name="Freeform 9" id="9"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TextBox 10" id="10"/>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2026 - 01 - 05</a:t>
            </a:r>
          </a:p>
        </p:txBody>
      </p:sp>
      <p:sp>
        <p:nvSpPr>
          <p:cNvPr name="TextBox 11" id="11"/>
          <p:cNvSpPr txBox="true"/>
          <p:nvPr/>
        </p:nvSpPr>
        <p:spPr>
          <a:xfrm rot="0">
            <a:off x="4416962" y="9531382"/>
            <a:ext cx="2380925"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25-26J-70</a:t>
            </a:r>
          </a:p>
        </p:txBody>
      </p:sp>
      <p:sp>
        <p:nvSpPr>
          <p:cNvPr name="TextBox 12" id="12"/>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Cyber Security</a:t>
            </a:r>
          </a:p>
        </p:txBody>
      </p:sp>
      <p:grpSp>
        <p:nvGrpSpPr>
          <p:cNvPr name="Group 13" id="13"/>
          <p:cNvGrpSpPr/>
          <p:nvPr/>
        </p:nvGrpSpPr>
        <p:grpSpPr>
          <a:xfrm rot="0">
            <a:off x="7306289" y="625370"/>
            <a:ext cx="3675421" cy="746055"/>
            <a:chOff x="0" y="0"/>
            <a:chExt cx="4900562" cy="994740"/>
          </a:xfrm>
        </p:grpSpPr>
        <p:sp>
          <p:nvSpPr>
            <p:cNvPr name="Freeform 14" id="14"/>
            <p:cNvSpPr/>
            <p:nvPr/>
          </p:nvSpPr>
          <p:spPr>
            <a:xfrm flipH="false" flipV="false" rot="0">
              <a:off x="25400" y="25400"/>
              <a:ext cx="4849749" cy="943991"/>
            </a:xfrm>
            <a:custGeom>
              <a:avLst/>
              <a:gdLst/>
              <a:ahLst/>
              <a:cxnLst/>
              <a:rect r="r" b="b" t="t" l="l"/>
              <a:pathLst>
                <a:path h="943991" w="4849749">
                  <a:moveTo>
                    <a:pt x="0" y="0"/>
                  </a:moveTo>
                  <a:lnTo>
                    <a:pt x="4849749" y="0"/>
                  </a:lnTo>
                  <a:lnTo>
                    <a:pt x="4849749" y="943991"/>
                  </a:lnTo>
                  <a:lnTo>
                    <a:pt x="0" y="943991"/>
                  </a:lnTo>
                  <a:close/>
                </a:path>
              </a:pathLst>
            </a:custGeom>
            <a:solidFill>
              <a:srgbClr val="072428"/>
            </a:solidFill>
            <a:ln w="12700">
              <a:solidFill>
                <a:srgbClr val="000000"/>
              </a:solidFill>
            </a:ln>
          </p:spPr>
        </p:sp>
        <p:sp>
          <p:nvSpPr>
            <p:cNvPr name="Freeform 15" id="15"/>
            <p:cNvSpPr/>
            <p:nvPr/>
          </p:nvSpPr>
          <p:spPr>
            <a:xfrm flipH="false" flipV="false" rot="0">
              <a:off x="-456311" y="-1342009"/>
              <a:ext cx="5356860" cy="2387600"/>
            </a:xfrm>
            <a:custGeom>
              <a:avLst/>
              <a:gdLst/>
              <a:ahLst/>
              <a:cxnLst/>
              <a:rect r="r" b="b" t="t" l="l"/>
              <a:pathLst>
                <a:path h="2387600" w="5356860">
                  <a:moveTo>
                    <a:pt x="583311" y="1342009"/>
                  </a:moveTo>
                  <a:lnTo>
                    <a:pt x="634111" y="1342009"/>
                  </a:lnTo>
                  <a:lnTo>
                    <a:pt x="634111" y="1392809"/>
                  </a:lnTo>
                  <a:lnTo>
                    <a:pt x="583311" y="1392809"/>
                  </a:lnTo>
                  <a:close/>
                  <a:moveTo>
                    <a:pt x="684911" y="1392809"/>
                  </a:moveTo>
                  <a:lnTo>
                    <a:pt x="735711" y="1392809"/>
                  </a:lnTo>
                  <a:lnTo>
                    <a:pt x="684911" y="1392809"/>
                  </a:lnTo>
                  <a:close/>
                  <a:moveTo>
                    <a:pt x="786511" y="1392809"/>
                  </a:moveTo>
                  <a:lnTo>
                    <a:pt x="837311" y="1392809"/>
                  </a:lnTo>
                  <a:lnTo>
                    <a:pt x="786511" y="1392809"/>
                  </a:lnTo>
                  <a:close/>
                  <a:moveTo>
                    <a:pt x="888111" y="1392809"/>
                  </a:moveTo>
                  <a:lnTo>
                    <a:pt x="938911" y="1392809"/>
                  </a:lnTo>
                  <a:lnTo>
                    <a:pt x="888111" y="1392809"/>
                  </a:lnTo>
                  <a:close/>
                  <a:moveTo>
                    <a:pt x="989711" y="1392809"/>
                  </a:moveTo>
                  <a:lnTo>
                    <a:pt x="1040511" y="1392809"/>
                  </a:lnTo>
                  <a:lnTo>
                    <a:pt x="989711" y="1392809"/>
                  </a:lnTo>
                  <a:close/>
                  <a:moveTo>
                    <a:pt x="1091311" y="1392809"/>
                  </a:moveTo>
                  <a:lnTo>
                    <a:pt x="1142111" y="1392809"/>
                  </a:lnTo>
                  <a:lnTo>
                    <a:pt x="1091311" y="1392809"/>
                  </a:lnTo>
                  <a:close/>
                  <a:moveTo>
                    <a:pt x="1192911" y="1392809"/>
                  </a:moveTo>
                  <a:lnTo>
                    <a:pt x="1243711" y="1392809"/>
                  </a:lnTo>
                  <a:lnTo>
                    <a:pt x="1192911" y="1392809"/>
                  </a:lnTo>
                  <a:close/>
                  <a:moveTo>
                    <a:pt x="1294511" y="1392809"/>
                  </a:moveTo>
                  <a:lnTo>
                    <a:pt x="1345311" y="1392809"/>
                  </a:lnTo>
                  <a:lnTo>
                    <a:pt x="1294511" y="1392809"/>
                  </a:lnTo>
                  <a:close/>
                  <a:moveTo>
                    <a:pt x="1396111" y="1392809"/>
                  </a:moveTo>
                  <a:lnTo>
                    <a:pt x="1446911" y="1392809"/>
                  </a:lnTo>
                  <a:lnTo>
                    <a:pt x="1396111" y="1392809"/>
                  </a:lnTo>
                  <a:close/>
                  <a:moveTo>
                    <a:pt x="1497711" y="1392809"/>
                  </a:moveTo>
                  <a:lnTo>
                    <a:pt x="1548511" y="1392809"/>
                  </a:lnTo>
                  <a:lnTo>
                    <a:pt x="1497711" y="1392809"/>
                  </a:lnTo>
                  <a:close/>
                  <a:moveTo>
                    <a:pt x="1599311" y="1392809"/>
                  </a:moveTo>
                  <a:lnTo>
                    <a:pt x="1650111" y="1392809"/>
                  </a:lnTo>
                  <a:lnTo>
                    <a:pt x="1599311" y="1392809"/>
                  </a:lnTo>
                  <a:close/>
                  <a:moveTo>
                    <a:pt x="1700911" y="1392809"/>
                  </a:moveTo>
                  <a:lnTo>
                    <a:pt x="1751711" y="1392809"/>
                  </a:lnTo>
                  <a:lnTo>
                    <a:pt x="1700911" y="1392809"/>
                  </a:lnTo>
                  <a:close/>
                  <a:moveTo>
                    <a:pt x="1802511" y="1392809"/>
                  </a:moveTo>
                  <a:lnTo>
                    <a:pt x="1853311" y="1392809"/>
                  </a:lnTo>
                  <a:lnTo>
                    <a:pt x="1802511" y="1392809"/>
                  </a:lnTo>
                  <a:close/>
                  <a:moveTo>
                    <a:pt x="1904111" y="1392809"/>
                  </a:moveTo>
                  <a:lnTo>
                    <a:pt x="1954911" y="1392809"/>
                  </a:lnTo>
                  <a:lnTo>
                    <a:pt x="1904111" y="1392809"/>
                  </a:lnTo>
                  <a:close/>
                  <a:moveTo>
                    <a:pt x="2005711" y="1392809"/>
                  </a:moveTo>
                  <a:lnTo>
                    <a:pt x="2056511" y="1392809"/>
                  </a:lnTo>
                  <a:lnTo>
                    <a:pt x="2005711" y="1392809"/>
                  </a:lnTo>
                  <a:close/>
                  <a:moveTo>
                    <a:pt x="2107311" y="1392809"/>
                  </a:moveTo>
                  <a:lnTo>
                    <a:pt x="2158111" y="1392809"/>
                  </a:lnTo>
                  <a:lnTo>
                    <a:pt x="2107311" y="1392809"/>
                  </a:lnTo>
                  <a:close/>
                  <a:moveTo>
                    <a:pt x="2208911" y="1392809"/>
                  </a:moveTo>
                  <a:lnTo>
                    <a:pt x="2259711" y="1392809"/>
                  </a:lnTo>
                  <a:lnTo>
                    <a:pt x="2208911" y="1392809"/>
                  </a:lnTo>
                  <a:close/>
                  <a:moveTo>
                    <a:pt x="2310511" y="1392809"/>
                  </a:moveTo>
                  <a:lnTo>
                    <a:pt x="2361311" y="1392809"/>
                  </a:lnTo>
                  <a:lnTo>
                    <a:pt x="2310511" y="1392809"/>
                  </a:lnTo>
                  <a:close/>
                  <a:moveTo>
                    <a:pt x="2412111" y="1392809"/>
                  </a:moveTo>
                  <a:lnTo>
                    <a:pt x="2462911" y="1392809"/>
                  </a:lnTo>
                  <a:lnTo>
                    <a:pt x="2412111" y="1392809"/>
                  </a:lnTo>
                  <a:close/>
                  <a:moveTo>
                    <a:pt x="2513711" y="1392809"/>
                  </a:moveTo>
                  <a:lnTo>
                    <a:pt x="2564511" y="1392809"/>
                  </a:lnTo>
                  <a:lnTo>
                    <a:pt x="2513711" y="1392809"/>
                  </a:lnTo>
                  <a:close/>
                  <a:moveTo>
                    <a:pt x="2615311" y="1392809"/>
                  </a:moveTo>
                  <a:lnTo>
                    <a:pt x="2666111" y="1392809"/>
                  </a:lnTo>
                  <a:lnTo>
                    <a:pt x="2615311" y="1392809"/>
                  </a:lnTo>
                  <a:close/>
                  <a:moveTo>
                    <a:pt x="2716911" y="1392809"/>
                  </a:moveTo>
                  <a:lnTo>
                    <a:pt x="2767711" y="1392809"/>
                  </a:lnTo>
                  <a:lnTo>
                    <a:pt x="2716911" y="1392809"/>
                  </a:lnTo>
                  <a:close/>
                  <a:moveTo>
                    <a:pt x="2818511" y="1392809"/>
                  </a:moveTo>
                  <a:lnTo>
                    <a:pt x="2869311" y="1392809"/>
                  </a:lnTo>
                  <a:lnTo>
                    <a:pt x="2818511" y="1392809"/>
                  </a:lnTo>
                  <a:close/>
                  <a:moveTo>
                    <a:pt x="2920111" y="1392809"/>
                  </a:moveTo>
                  <a:lnTo>
                    <a:pt x="2970911" y="1392809"/>
                  </a:lnTo>
                  <a:lnTo>
                    <a:pt x="2920111" y="1392809"/>
                  </a:lnTo>
                  <a:close/>
                  <a:moveTo>
                    <a:pt x="3021711" y="1392809"/>
                  </a:moveTo>
                  <a:lnTo>
                    <a:pt x="3072511" y="1392809"/>
                  </a:lnTo>
                  <a:lnTo>
                    <a:pt x="3021711" y="1392809"/>
                  </a:lnTo>
                  <a:close/>
                  <a:moveTo>
                    <a:pt x="3123311" y="1392809"/>
                  </a:moveTo>
                  <a:lnTo>
                    <a:pt x="3174111" y="1392809"/>
                  </a:lnTo>
                  <a:lnTo>
                    <a:pt x="3123311" y="1392809"/>
                  </a:lnTo>
                  <a:close/>
                  <a:moveTo>
                    <a:pt x="3224911" y="1392809"/>
                  </a:moveTo>
                  <a:lnTo>
                    <a:pt x="3275711" y="1392809"/>
                  </a:lnTo>
                  <a:lnTo>
                    <a:pt x="3224911" y="1392809"/>
                  </a:lnTo>
                  <a:close/>
                  <a:moveTo>
                    <a:pt x="3326511" y="1392809"/>
                  </a:moveTo>
                  <a:lnTo>
                    <a:pt x="3377311" y="1392809"/>
                  </a:lnTo>
                  <a:lnTo>
                    <a:pt x="3326511" y="1392809"/>
                  </a:lnTo>
                  <a:close/>
                  <a:moveTo>
                    <a:pt x="3428111" y="1392809"/>
                  </a:moveTo>
                  <a:lnTo>
                    <a:pt x="3478911" y="1392809"/>
                  </a:lnTo>
                  <a:lnTo>
                    <a:pt x="3428111" y="1392809"/>
                  </a:lnTo>
                  <a:close/>
                  <a:moveTo>
                    <a:pt x="3529711" y="1392809"/>
                  </a:moveTo>
                  <a:lnTo>
                    <a:pt x="3580511" y="1392809"/>
                  </a:lnTo>
                  <a:lnTo>
                    <a:pt x="3529711" y="1392809"/>
                  </a:lnTo>
                  <a:close/>
                  <a:moveTo>
                    <a:pt x="3631311" y="1392809"/>
                  </a:moveTo>
                  <a:lnTo>
                    <a:pt x="3682111" y="1392809"/>
                  </a:lnTo>
                  <a:lnTo>
                    <a:pt x="3631311" y="1392809"/>
                  </a:lnTo>
                  <a:close/>
                  <a:moveTo>
                    <a:pt x="3732911" y="1392809"/>
                  </a:moveTo>
                  <a:lnTo>
                    <a:pt x="3783711" y="1392809"/>
                  </a:lnTo>
                  <a:lnTo>
                    <a:pt x="3732911" y="1392809"/>
                  </a:lnTo>
                  <a:close/>
                  <a:moveTo>
                    <a:pt x="3834511" y="1392809"/>
                  </a:moveTo>
                  <a:lnTo>
                    <a:pt x="3885311" y="1392809"/>
                  </a:lnTo>
                  <a:lnTo>
                    <a:pt x="3834511" y="1392809"/>
                  </a:lnTo>
                  <a:close/>
                  <a:moveTo>
                    <a:pt x="3936111" y="1392809"/>
                  </a:moveTo>
                  <a:lnTo>
                    <a:pt x="3986911" y="1392809"/>
                  </a:lnTo>
                  <a:lnTo>
                    <a:pt x="3936111" y="1392809"/>
                  </a:lnTo>
                  <a:close/>
                  <a:moveTo>
                    <a:pt x="4037711" y="1392809"/>
                  </a:moveTo>
                  <a:lnTo>
                    <a:pt x="4088511" y="1392809"/>
                  </a:lnTo>
                  <a:lnTo>
                    <a:pt x="4037711" y="1392809"/>
                  </a:lnTo>
                  <a:close/>
                  <a:moveTo>
                    <a:pt x="4139311" y="1392809"/>
                  </a:moveTo>
                  <a:lnTo>
                    <a:pt x="4190111" y="1392809"/>
                  </a:lnTo>
                  <a:lnTo>
                    <a:pt x="4139311" y="1392809"/>
                  </a:lnTo>
                  <a:close/>
                  <a:moveTo>
                    <a:pt x="4240911" y="1392809"/>
                  </a:moveTo>
                  <a:lnTo>
                    <a:pt x="4291711" y="1392809"/>
                  </a:lnTo>
                  <a:lnTo>
                    <a:pt x="4240911" y="1392809"/>
                  </a:lnTo>
                  <a:close/>
                  <a:moveTo>
                    <a:pt x="4342511" y="1392809"/>
                  </a:moveTo>
                  <a:lnTo>
                    <a:pt x="4393311" y="1392809"/>
                  </a:lnTo>
                  <a:lnTo>
                    <a:pt x="4342511" y="1392809"/>
                  </a:lnTo>
                  <a:close/>
                  <a:moveTo>
                    <a:pt x="4444111" y="1392809"/>
                  </a:moveTo>
                  <a:lnTo>
                    <a:pt x="4494911" y="1392809"/>
                  </a:lnTo>
                  <a:lnTo>
                    <a:pt x="4444111" y="1392809"/>
                  </a:lnTo>
                  <a:close/>
                  <a:moveTo>
                    <a:pt x="4545711" y="1392809"/>
                  </a:moveTo>
                  <a:lnTo>
                    <a:pt x="4596511" y="1392809"/>
                  </a:lnTo>
                  <a:lnTo>
                    <a:pt x="4545711" y="1392809"/>
                  </a:lnTo>
                  <a:close/>
                  <a:moveTo>
                    <a:pt x="4647311" y="1392809"/>
                  </a:moveTo>
                  <a:lnTo>
                    <a:pt x="4698111" y="1392809"/>
                  </a:lnTo>
                  <a:lnTo>
                    <a:pt x="4647311" y="1392809"/>
                  </a:lnTo>
                  <a:close/>
                  <a:moveTo>
                    <a:pt x="4748911" y="1392809"/>
                  </a:moveTo>
                  <a:lnTo>
                    <a:pt x="4799711" y="1392809"/>
                  </a:lnTo>
                  <a:lnTo>
                    <a:pt x="4748911" y="1392809"/>
                  </a:lnTo>
                  <a:close/>
                  <a:moveTo>
                    <a:pt x="4850511" y="1392809"/>
                  </a:moveTo>
                  <a:lnTo>
                    <a:pt x="4901311" y="1392809"/>
                  </a:lnTo>
                  <a:lnTo>
                    <a:pt x="4850511" y="1392809"/>
                  </a:lnTo>
                  <a:close/>
                  <a:moveTo>
                    <a:pt x="4952111" y="1392809"/>
                  </a:moveTo>
                  <a:lnTo>
                    <a:pt x="5002911" y="1392809"/>
                  </a:lnTo>
                  <a:lnTo>
                    <a:pt x="4952111" y="1392809"/>
                  </a:lnTo>
                  <a:close/>
                  <a:moveTo>
                    <a:pt x="5053711" y="1392809"/>
                  </a:moveTo>
                  <a:lnTo>
                    <a:pt x="5104511" y="1392809"/>
                  </a:lnTo>
                  <a:lnTo>
                    <a:pt x="5053711" y="1392809"/>
                  </a:lnTo>
                  <a:close/>
                  <a:moveTo>
                    <a:pt x="5155311" y="1392809"/>
                  </a:moveTo>
                  <a:lnTo>
                    <a:pt x="5206111" y="1392809"/>
                  </a:lnTo>
                  <a:lnTo>
                    <a:pt x="5155311" y="1392809"/>
                  </a:lnTo>
                  <a:close/>
                  <a:moveTo>
                    <a:pt x="5256911" y="1392809"/>
                  </a:moveTo>
                  <a:lnTo>
                    <a:pt x="5307711" y="1392809"/>
                  </a:lnTo>
                  <a:lnTo>
                    <a:pt x="5256911" y="1392809"/>
                  </a:lnTo>
                  <a:close/>
                  <a:moveTo>
                    <a:pt x="5356860" y="1445260"/>
                  </a:moveTo>
                  <a:lnTo>
                    <a:pt x="5356860" y="1496060"/>
                  </a:lnTo>
                  <a:lnTo>
                    <a:pt x="5306060" y="1496060"/>
                  </a:lnTo>
                  <a:lnTo>
                    <a:pt x="5306060" y="1445260"/>
                  </a:lnTo>
                  <a:close/>
                  <a:moveTo>
                    <a:pt x="5306060" y="1546860"/>
                  </a:moveTo>
                  <a:lnTo>
                    <a:pt x="5306060" y="1597660"/>
                  </a:lnTo>
                  <a:lnTo>
                    <a:pt x="5255260" y="1597660"/>
                  </a:lnTo>
                  <a:lnTo>
                    <a:pt x="5255260" y="1546860"/>
                  </a:lnTo>
                  <a:close/>
                  <a:moveTo>
                    <a:pt x="5255260" y="1648460"/>
                  </a:moveTo>
                  <a:lnTo>
                    <a:pt x="5255260" y="1699260"/>
                  </a:lnTo>
                  <a:lnTo>
                    <a:pt x="5204460" y="1699260"/>
                  </a:lnTo>
                  <a:lnTo>
                    <a:pt x="5204460" y="1648460"/>
                  </a:lnTo>
                  <a:close/>
                  <a:moveTo>
                    <a:pt x="5204460" y="1750060"/>
                  </a:moveTo>
                  <a:lnTo>
                    <a:pt x="5204460" y="1800860"/>
                  </a:lnTo>
                  <a:lnTo>
                    <a:pt x="5153660" y="1800860"/>
                  </a:lnTo>
                  <a:lnTo>
                    <a:pt x="5153660" y="1750060"/>
                  </a:lnTo>
                  <a:close/>
                  <a:moveTo>
                    <a:pt x="5153660" y="1851660"/>
                  </a:moveTo>
                  <a:lnTo>
                    <a:pt x="5153660" y="1902460"/>
                  </a:lnTo>
                  <a:lnTo>
                    <a:pt x="5102860" y="1902460"/>
                  </a:lnTo>
                  <a:lnTo>
                    <a:pt x="5102860" y="1851660"/>
                  </a:lnTo>
                  <a:close/>
                  <a:moveTo>
                    <a:pt x="5102860" y="1953260"/>
                  </a:moveTo>
                  <a:lnTo>
                    <a:pt x="5102860" y="2004060"/>
                  </a:lnTo>
                  <a:lnTo>
                    <a:pt x="5052060" y="2004060"/>
                  </a:lnTo>
                  <a:lnTo>
                    <a:pt x="5052060" y="1953260"/>
                  </a:lnTo>
                  <a:close/>
                  <a:moveTo>
                    <a:pt x="5052060" y="2054860"/>
                  </a:moveTo>
                  <a:lnTo>
                    <a:pt x="5052060" y="2105660"/>
                  </a:lnTo>
                  <a:lnTo>
                    <a:pt x="5001260" y="2105660"/>
                  </a:lnTo>
                  <a:lnTo>
                    <a:pt x="5001260" y="2054860"/>
                  </a:lnTo>
                  <a:close/>
                  <a:moveTo>
                    <a:pt x="5001260" y="2156460"/>
                  </a:moveTo>
                  <a:lnTo>
                    <a:pt x="5001260" y="2207260"/>
                  </a:lnTo>
                  <a:lnTo>
                    <a:pt x="4950460" y="2207260"/>
                  </a:lnTo>
                  <a:lnTo>
                    <a:pt x="4950460" y="2156460"/>
                  </a:lnTo>
                  <a:close/>
                  <a:moveTo>
                    <a:pt x="4950460" y="2258060"/>
                  </a:moveTo>
                  <a:lnTo>
                    <a:pt x="4950460" y="2308860"/>
                  </a:lnTo>
                  <a:lnTo>
                    <a:pt x="4899660" y="2308860"/>
                  </a:lnTo>
                  <a:lnTo>
                    <a:pt x="4899660" y="2258060"/>
                  </a:lnTo>
                  <a:close/>
                  <a:moveTo>
                    <a:pt x="4899660" y="2359660"/>
                  </a:moveTo>
                  <a:lnTo>
                    <a:pt x="4899660" y="2362200"/>
                  </a:lnTo>
                  <a:cubicBezTo>
                    <a:pt x="4899660" y="2376170"/>
                    <a:pt x="4888230" y="2387600"/>
                    <a:pt x="4874260" y="2387600"/>
                  </a:cubicBezTo>
                  <a:lnTo>
                    <a:pt x="4826000" y="2387600"/>
                  </a:lnTo>
                  <a:lnTo>
                    <a:pt x="4826000" y="2336800"/>
                  </a:lnTo>
                  <a:lnTo>
                    <a:pt x="4874260" y="2336800"/>
                  </a:lnTo>
                  <a:lnTo>
                    <a:pt x="4874260" y="2362200"/>
                  </a:lnTo>
                  <a:lnTo>
                    <a:pt x="4848860" y="2362200"/>
                  </a:lnTo>
                  <a:lnTo>
                    <a:pt x="4848860" y="2359660"/>
                  </a:lnTo>
                  <a:close/>
                  <a:moveTo>
                    <a:pt x="4724400" y="2387600"/>
                  </a:moveTo>
                  <a:lnTo>
                    <a:pt x="4673600" y="2387600"/>
                  </a:lnTo>
                  <a:lnTo>
                    <a:pt x="4673600" y="2336800"/>
                  </a:lnTo>
                  <a:lnTo>
                    <a:pt x="4724400" y="2336800"/>
                  </a:lnTo>
                  <a:close/>
                  <a:moveTo>
                    <a:pt x="4622800" y="2336800"/>
                  </a:moveTo>
                  <a:lnTo>
                    <a:pt x="4572000" y="2336800"/>
                  </a:lnTo>
                  <a:lnTo>
                    <a:pt x="4572000" y="2286000"/>
                  </a:lnTo>
                  <a:lnTo>
                    <a:pt x="4622800" y="2286000"/>
                  </a:lnTo>
                  <a:close/>
                  <a:moveTo>
                    <a:pt x="4521200" y="2286000"/>
                  </a:moveTo>
                  <a:lnTo>
                    <a:pt x="4470400" y="2286000"/>
                  </a:lnTo>
                  <a:lnTo>
                    <a:pt x="4470400" y="2235200"/>
                  </a:lnTo>
                  <a:lnTo>
                    <a:pt x="4521200" y="2235200"/>
                  </a:lnTo>
                  <a:close/>
                  <a:moveTo>
                    <a:pt x="4419600" y="2235200"/>
                  </a:moveTo>
                  <a:lnTo>
                    <a:pt x="4368800" y="2235200"/>
                  </a:lnTo>
                  <a:lnTo>
                    <a:pt x="4368800" y="2184400"/>
                  </a:lnTo>
                  <a:lnTo>
                    <a:pt x="4419600" y="2184400"/>
                  </a:lnTo>
                  <a:close/>
                  <a:moveTo>
                    <a:pt x="4318000" y="2184400"/>
                  </a:moveTo>
                  <a:lnTo>
                    <a:pt x="4267200" y="2184400"/>
                  </a:lnTo>
                  <a:lnTo>
                    <a:pt x="4267200" y="2133600"/>
                  </a:lnTo>
                  <a:lnTo>
                    <a:pt x="4318000" y="2133600"/>
                  </a:lnTo>
                  <a:close/>
                  <a:moveTo>
                    <a:pt x="4216400" y="2133600"/>
                  </a:moveTo>
                  <a:lnTo>
                    <a:pt x="4165600" y="2133600"/>
                  </a:lnTo>
                  <a:lnTo>
                    <a:pt x="4165600" y="2082800"/>
                  </a:lnTo>
                  <a:lnTo>
                    <a:pt x="4216400" y="2082800"/>
                  </a:lnTo>
                  <a:close/>
                  <a:moveTo>
                    <a:pt x="4114800" y="2082800"/>
                  </a:moveTo>
                  <a:lnTo>
                    <a:pt x="4064000" y="2082800"/>
                  </a:lnTo>
                  <a:lnTo>
                    <a:pt x="4064000" y="2032000"/>
                  </a:lnTo>
                  <a:lnTo>
                    <a:pt x="4114800" y="2032000"/>
                  </a:lnTo>
                  <a:close/>
                  <a:moveTo>
                    <a:pt x="4013200" y="2032000"/>
                  </a:moveTo>
                  <a:lnTo>
                    <a:pt x="3962400" y="2032000"/>
                  </a:lnTo>
                  <a:lnTo>
                    <a:pt x="3962400" y="1981200"/>
                  </a:lnTo>
                  <a:lnTo>
                    <a:pt x="4013200" y="1981200"/>
                  </a:lnTo>
                  <a:close/>
                  <a:moveTo>
                    <a:pt x="3911600" y="1981200"/>
                  </a:moveTo>
                  <a:lnTo>
                    <a:pt x="3860800" y="1981200"/>
                  </a:lnTo>
                  <a:lnTo>
                    <a:pt x="3860800" y="1930400"/>
                  </a:lnTo>
                  <a:lnTo>
                    <a:pt x="3911600" y="1930400"/>
                  </a:lnTo>
                  <a:close/>
                  <a:moveTo>
                    <a:pt x="3810000" y="1930400"/>
                  </a:moveTo>
                  <a:lnTo>
                    <a:pt x="3759200" y="1930400"/>
                  </a:lnTo>
                  <a:lnTo>
                    <a:pt x="3759200" y="1879600"/>
                  </a:lnTo>
                  <a:lnTo>
                    <a:pt x="3810000" y="1879600"/>
                  </a:lnTo>
                  <a:close/>
                  <a:moveTo>
                    <a:pt x="3708400" y="1879600"/>
                  </a:moveTo>
                  <a:lnTo>
                    <a:pt x="3657600" y="1879600"/>
                  </a:lnTo>
                  <a:lnTo>
                    <a:pt x="3657600" y="1828800"/>
                  </a:lnTo>
                  <a:lnTo>
                    <a:pt x="3708400" y="1828800"/>
                  </a:lnTo>
                  <a:close/>
                  <a:moveTo>
                    <a:pt x="3606800" y="1828800"/>
                  </a:moveTo>
                  <a:lnTo>
                    <a:pt x="3556000" y="1828800"/>
                  </a:lnTo>
                  <a:lnTo>
                    <a:pt x="3556000" y="1778000"/>
                  </a:lnTo>
                  <a:lnTo>
                    <a:pt x="3606800" y="1778000"/>
                  </a:lnTo>
                  <a:close/>
                  <a:moveTo>
                    <a:pt x="3505200" y="1778000"/>
                  </a:moveTo>
                  <a:lnTo>
                    <a:pt x="3454400" y="1778000"/>
                  </a:lnTo>
                  <a:lnTo>
                    <a:pt x="3454400" y="1727200"/>
                  </a:lnTo>
                  <a:lnTo>
                    <a:pt x="3505200" y="1727200"/>
                  </a:lnTo>
                  <a:close/>
                  <a:moveTo>
                    <a:pt x="3403600" y="1727200"/>
                  </a:moveTo>
                  <a:lnTo>
                    <a:pt x="3352800" y="1727200"/>
                  </a:lnTo>
                  <a:lnTo>
                    <a:pt x="3352800" y="1676400"/>
                  </a:lnTo>
                  <a:lnTo>
                    <a:pt x="3403600" y="1676400"/>
                  </a:lnTo>
                  <a:close/>
                  <a:moveTo>
                    <a:pt x="3302000" y="1676400"/>
                  </a:moveTo>
                  <a:lnTo>
                    <a:pt x="3251200" y="1676400"/>
                  </a:lnTo>
                  <a:lnTo>
                    <a:pt x="3251200" y="1625600"/>
                  </a:lnTo>
                  <a:lnTo>
                    <a:pt x="3302000" y="1625600"/>
                  </a:lnTo>
                  <a:close/>
                  <a:moveTo>
                    <a:pt x="3200400" y="1625600"/>
                  </a:moveTo>
                  <a:lnTo>
                    <a:pt x="3149600" y="1625600"/>
                  </a:lnTo>
                  <a:lnTo>
                    <a:pt x="3149600" y="1574800"/>
                  </a:lnTo>
                  <a:lnTo>
                    <a:pt x="3200400" y="1574800"/>
                  </a:lnTo>
                  <a:close/>
                  <a:moveTo>
                    <a:pt x="3098800" y="1574800"/>
                  </a:moveTo>
                  <a:lnTo>
                    <a:pt x="3048000" y="1574800"/>
                  </a:lnTo>
                  <a:lnTo>
                    <a:pt x="3048000" y="1524000"/>
                  </a:lnTo>
                  <a:lnTo>
                    <a:pt x="3098800" y="1524000"/>
                  </a:lnTo>
                  <a:close/>
                  <a:moveTo>
                    <a:pt x="2997200" y="1524000"/>
                  </a:moveTo>
                  <a:lnTo>
                    <a:pt x="2946400" y="1524000"/>
                  </a:lnTo>
                  <a:lnTo>
                    <a:pt x="2946400" y="1473200"/>
                  </a:lnTo>
                  <a:lnTo>
                    <a:pt x="2997200" y="1473200"/>
                  </a:lnTo>
                  <a:close/>
                  <a:moveTo>
                    <a:pt x="2895600" y="1473200"/>
                  </a:moveTo>
                  <a:lnTo>
                    <a:pt x="2844800" y="1473200"/>
                  </a:lnTo>
                  <a:lnTo>
                    <a:pt x="2844800" y="1422400"/>
                  </a:lnTo>
                  <a:lnTo>
                    <a:pt x="2895600" y="1422400"/>
                  </a:lnTo>
                  <a:close/>
                  <a:moveTo>
                    <a:pt x="2794000" y="1422400"/>
                  </a:moveTo>
                  <a:lnTo>
                    <a:pt x="2743200" y="1422400"/>
                  </a:lnTo>
                  <a:lnTo>
                    <a:pt x="2743200" y="1371600"/>
                  </a:lnTo>
                  <a:lnTo>
                    <a:pt x="2794000" y="1371600"/>
                  </a:lnTo>
                  <a:close/>
                  <a:moveTo>
                    <a:pt x="2692400" y="1371600"/>
                  </a:moveTo>
                  <a:lnTo>
                    <a:pt x="2641600" y="1371600"/>
                  </a:lnTo>
                  <a:lnTo>
                    <a:pt x="2641600" y="1320800"/>
                  </a:lnTo>
                  <a:lnTo>
                    <a:pt x="2692400" y="1320800"/>
                  </a:lnTo>
                  <a:close/>
                  <a:moveTo>
                    <a:pt x="2590800" y="1320800"/>
                  </a:moveTo>
                  <a:lnTo>
                    <a:pt x="2540000" y="1320800"/>
                  </a:lnTo>
                  <a:lnTo>
                    <a:pt x="2540000" y="1270000"/>
                  </a:lnTo>
                  <a:lnTo>
                    <a:pt x="2590800" y="1270000"/>
                  </a:lnTo>
                  <a:close/>
                  <a:moveTo>
                    <a:pt x="2489200" y="1270000"/>
                  </a:moveTo>
                  <a:lnTo>
                    <a:pt x="2438400" y="1270000"/>
                  </a:lnTo>
                  <a:lnTo>
                    <a:pt x="2438400" y="1219200"/>
                  </a:lnTo>
                  <a:lnTo>
                    <a:pt x="2489200" y="1219200"/>
                  </a:lnTo>
                  <a:close/>
                  <a:moveTo>
                    <a:pt x="2387600" y="1219200"/>
                  </a:moveTo>
                  <a:lnTo>
                    <a:pt x="2336800" y="1219200"/>
                  </a:lnTo>
                  <a:lnTo>
                    <a:pt x="2336800" y="1168400"/>
                  </a:lnTo>
                  <a:lnTo>
                    <a:pt x="2387600" y="1168400"/>
                  </a:lnTo>
                  <a:close/>
                  <a:moveTo>
                    <a:pt x="2286000" y="1168400"/>
                  </a:moveTo>
                  <a:lnTo>
                    <a:pt x="2235200" y="1168400"/>
                  </a:lnTo>
                  <a:lnTo>
                    <a:pt x="2235200" y="1117600"/>
                  </a:lnTo>
                  <a:lnTo>
                    <a:pt x="2286000" y="1117600"/>
                  </a:lnTo>
                  <a:close/>
                  <a:moveTo>
                    <a:pt x="2184400" y="1117600"/>
                  </a:moveTo>
                  <a:lnTo>
                    <a:pt x="2133600" y="1117600"/>
                  </a:lnTo>
                  <a:lnTo>
                    <a:pt x="2133600" y="1066800"/>
                  </a:lnTo>
                  <a:lnTo>
                    <a:pt x="2184400" y="1066800"/>
                  </a:lnTo>
                  <a:close/>
                  <a:moveTo>
                    <a:pt x="2082800" y="1066800"/>
                  </a:moveTo>
                  <a:lnTo>
                    <a:pt x="2032000" y="1066800"/>
                  </a:lnTo>
                  <a:lnTo>
                    <a:pt x="2032000" y="1016000"/>
                  </a:lnTo>
                  <a:lnTo>
                    <a:pt x="2082800" y="1016000"/>
                  </a:lnTo>
                  <a:close/>
                  <a:moveTo>
                    <a:pt x="1981200" y="1016000"/>
                  </a:moveTo>
                  <a:lnTo>
                    <a:pt x="1930400" y="1016000"/>
                  </a:lnTo>
                  <a:lnTo>
                    <a:pt x="1930400" y="965200"/>
                  </a:lnTo>
                  <a:lnTo>
                    <a:pt x="1981200" y="965200"/>
                  </a:lnTo>
                  <a:close/>
                  <a:moveTo>
                    <a:pt x="1879600" y="965200"/>
                  </a:moveTo>
                  <a:lnTo>
                    <a:pt x="1828800" y="965200"/>
                  </a:lnTo>
                  <a:lnTo>
                    <a:pt x="1828800" y="914400"/>
                  </a:lnTo>
                  <a:lnTo>
                    <a:pt x="1879600" y="914400"/>
                  </a:lnTo>
                  <a:close/>
                  <a:moveTo>
                    <a:pt x="1778000" y="914400"/>
                  </a:moveTo>
                  <a:lnTo>
                    <a:pt x="1727200" y="914400"/>
                  </a:lnTo>
                  <a:lnTo>
                    <a:pt x="1727200" y="863600"/>
                  </a:lnTo>
                  <a:lnTo>
                    <a:pt x="1778000" y="863600"/>
                  </a:lnTo>
                  <a:close/>
                  <a:moveTo>
                    <a:pt x="1676400" y="863600"/>
                  </a:moveTo>
                  <a:lnTo>
                    <a:pt x="1625600" y="863600"/>
                  </a:lnTo>
                  <a:lnTo>
                    <a:pt x="1625600" y="812800"/>
                  </a:lnTo>
                  <a:lnTo>
                    <a:pt x="1676400" y="812800"/>
                  </a:lnTo>
                  <a:close/>
                  <a:moveTo>
                    <a:pt x="1574800" y="812800"/>
                  </a:moveTo>
                  <a:lnTo>
                    <a:pt x="1524000" y="812800"/>
                  </a:lnTo>
                  <a:lnTo>
                    <a:pt x="1524000" y="762000"/>
                  </a:lnTo>
                  <a:lnTo>
                    <a:pt x="1574800" y="762000"/>
                  </a:lnTo>
                  <a:close/>
                  <a:moveTo>
                    <a:pt x="1473200" y="762000"/>
                  </a:moveTo>
                  <a:lnTo>
                    <a:pt x="1422400" y="762000"/>
                  </a:lnTo>
                  <a:lnTo>
                    <a:pt x="1422400" y="711200"/>
                  </a:lnTo>
                  <a:lnTo>
                    <a:pt x="1473200" y="711200"/>
                  </a:lnTo>
                  <a:close/>
                  <a:moveTo>
                    <a:pt x="1371600" y="711200"/>
                  </a:moveTo>
                  <a:lnTo>
                    <a:pt x="1320800" y="711200"/>
                  </a:lnTo>
                  <a:lnTo>
                    <a:pt x="1320800" y="660400"/>
                  </a:lnTo>
                  <a:lnTo>
                    <a:pt x="1371600" y="660400"/>
                  </a:lnTo>
                  <a:close/>
                  <a:moveTo>
                    <a:pt x="1270000" y="660400"/>
                  </a:moveTo>
                  <a:lnTo>
                    <a:pt x="1219200" y="660400"/>
                  </a:lnTo>
                  <a:lnTo>
                    <a:pt x="1219200" y="609600"/>
                  </a:lnTo>
                  <a:lnTo>
                    <a:pt x="1270000" y="609600"/>
                  </a:lnTo>
                  <a:close/>
                  <a:moveTo>
                    <a:pt x="1168400" y="609600"/>
                  </a:moveTo>
                  <a:lnTo>
                    <a:pt x="1117600" y="609600"/>
                  </a:lnTo>
                  <a:lnTo>
                    <a:pt x="1117600" y="558800"/>
                  </a:lnTo>
                  <a:lnTo>
                    <a:pt x="1168400" y="558800"/>
                  </a:lnTo>
                  <a:close/>
                  <a:moveTo>
                    <a:pt x="1066800" y="558800"/>
                  </a:moveTo>
                  <a:lnTo>
                    <a:pt x="1016000" y="558800"/>
                  </a:lnTo>
                  <a:lnTo>
                    <a:pt x="1016000" y="508000"/>
                  </a:lnTo>
                  <a:lnTo>
                    <a:pt x="1066800" y="508000"/>
                  </a:lnTo>
                  <a:close/>
                  <a:moveTo>
                    <a:pt x="965200" y="508000"/>
                  </a:moveTo>
                  <a:lnTo>
                    <a:pt x="914400" y="508000"/>
                  </a:lnTo>
                  <a:lnTo>
                    <a:pt x="914400" y="457200"/>
                  </a:lnTo>
                  <a:lnTo>
                    <a:pt x="965200" y="457200"/>
                  </a:lnTo>
                  <a:close/>
                  <a:moveTo>
                    <a:pt x="863600" y="457200"/>
                  </a:moveTo>
                  <a:lnTo>
                    <a:pt x="812800" y="457200"/>
                  </a:lnTo>
                  <a:lnTo>
                    <a:pt x="812800" y="406400"/>
                  </a:lnTo>
                  <a:lnTo>
                    <a:pt x="863600" y="406400"/>
                  </a:lnTo>
                  <a:close/>
                  <a:moveTo>
                    <a:pt x="762000" y="406400"/>
                  </a:moveTo>
                  <a:lnTo>
                    <a:pt x="711200" y="406400"/>
                  </a:lnTo>
                  <a:lnTo>
                    <a:pt x="711200" y="355600"/>
                  </a:lnTo>
                  <a:lnTo>
                    <a:pt x="762000" y="355600"/>
                  </a:lnTo>
                  <a:close/>
                  <a:moveTo>
                    <a:pt x="660400" y="355600"/>
                  </a:moveTo>
                  <a:lnTo>
                    <a:pt x="609600" y="355600"/>
                  </a:lnTo>
                  <a:lnTo>
                    <a:pt x="609600" y="304800"/>
                  </a:lnTo>
                  <a:lnTo>
                    <a:pt x="660400" y="304800"/>
                  </a:lnTo>
                  <a:close/>
                  <a:moveTo>
                    <a:pt x="558800" y="304800"/>
                  </a:moveTo>
                  <a:lnTo>
                    <a:pt x="508000" y="304800"/>
                  </a:lnTo>
                  <a:lnTo>
                    <a:pt x="508000" y="254000"/>
                  </a:lnTo>
                  <a:lnTo>
                    <a:pt x="558800" y="254000"/>
                  </a:lnTo>
                  <a:close/>
                  <a:moveTo>
                    <a:pt x="457200" y="254000"/>
                  </a:moveTo>
                  <a:lnTo>
                    <a:pt x="406400" y="254000"/>
                  </a:lnTo>
                  <a:lnTo>
                    <a:pt x="406400" y="203200"/>
                  </a:lnTo>
                  <a:lnTo>
                    <a:pt x="457200" y="203200"/>
                  </a:lnTo>
                  <a:close/>
                  <a:moveTo>
                    <a:pt x="355600" y="203200"/>
                  </a:moveTo>
                  <a:lnTo>
                    <a:pt x="304800" y="203200"/>
                  </a:lnTo>
                  <a:lnTo>
                    <a:pt x="304800" y="152400"/>
                  </a:lnTo>
                  <a:lnTo>
                    <a:pt x="355600" y="152400"/>
                  </a:lnTo>
                  <a:close/>
                  <a:moveTo>
                    <a:pt x="254000" y="152400"/>
                  </a:moveTo>
                  <a:lnTo>
                    <a:pt x="203200" y="152400"/>
                  </a:lnTo>
                  <a:lnTo>
                    <a:pt x="203200" y="101600"/>
                  </a:lnTo>
                  <a:lnTo>
                    <a:pt x="254000" y="101600"/>
                  </a:lnTo>
                  <a:close/>
                  <a:moveTo>
                    <a:pt x="152400" y="101600"/>
                  </a:moveTo>
                  <a:lnTo>
                    <a:pt x="101600" y="101600"/>
                  </a:lnTo>
                  <a:lnTo>
                    <a:pt x="101600" y="50800"/>
                  </a:lnTo>
                  <a:lnTo>
                    <a:pt x="152400" y="50800"/>
                  </a:lnTo>
                  <a:close/>
                  <a:moveTo>
                    <a:pt x="50800" y="50800"/>
                  </a:moveTo>
                  <a:lnTo>
                    <a:pt x="0" y="50800"/>
                  </a:lnTo>
                  <a:lnTo>
                    <a:pt x="0" y="0"/>
                  </a:lnTo>
                  <a:lnTo>
                    <a:pt x="50800" y="0"/>
                  </a:lnTo>
                  <a:close/>
                  <a:moveTo>
                    <a:pt x="456311" y="2286762"/>
                  </a:moveTo>
                  <a:lnTo>
                    <a:pt x="456311" y="2235962"/>
                  </a:lnTo>
                  <a:lnTo>
                    <a:pt x="507111" y="2235962"/>
                  </a:lnTo>
                  <a:lnTo>
                    <a:pt x="507111" y="2286762"/>
                  </a:lnTo>
                  <a:close/>
                  <a:moveTo>
                    <a:pt x="507111" y="2185162"/>
                  </a:moveTo>
                  <a:lnTo>
                    <a:pt x="507111" y="2134362"/>
                  </a:lnTo>
                  <a:lnTo>
                    <a:pt x="507111" y="2185162"/>
                  </a:lnTo>
                  <a:close/>
                  <a:moveTo>
                    <a:pt x="507111" y="2083562"/>
                  </a:moveTo>
                  <a:lnTo>
                    <a:pt x="507111" y="2032762"/>
                  </a:lnTo>
                  <a:lnTo>
                    <a:pt x="507111" y="2083562"/>
                  </a:lnTo>
                  <a:close/>
                  <a:moveTo>
                    <a:pt x="507111" y="1981962"/>
                  </a:moveTo>
                  <a:lnTo>
                    <a:pt x="507111" y="1931162"/>
                  </a:lnTo>
                  <a:lnTo>
                    <a:pt x="507111" y="1981962"/>
                  </a:lnTo>
                  <a:close/>
                  <a:moveTo>
                    <a:pt x="507111" y="1880362"/>
                  </a:moveTo>
                  <a:lnTo>
                    <a:pt x="507111" y="1829562"/>
                  </a:lnTo>
                  <a:lnTo>
                    <a:pt x="507111" y="1880362"/>
                  </a:lnTo>
                  <a:close/>
                  <a:moveTo>
                    <a:pt x="507111" y="1778762"/>
                  </a:moveTo>
                  <a:lnTo>
                    <a:pt x="507111" y="1727962"/>
                  </a:lnTo>
                  <a:lnTo>
                    <a:pt x="507111" y="1778762"/>
                  </a:lnTo>
                  <a:close/>
                  <a:moveTo>
                    <a:pt x="507111" y="1677162"/>
                  </a:moveTo>
                  <a:lnTo>
                    <a:pt x="507111" y="1626362"/>
                  </a:lnTo>
                  <a:lnTo>
                    <a:pt x="507111" y="1677162"/>
                  </a:lnTo>
                  <a:close/>
                  <a:moveTo>
                    <a:pt x="507111" y="1575562"/>
                  </a:moveTo>
                  <a:lnTo>
                    <a:pt x="507111" y="1524762"/>
                  </a:lnTo>
                  <a:lnTo>
                    <a:pt x="507111" y="1575562"/>
                  </a:lnTo>
                  <a:close/>
                  <a:moveTo>
                    <a:pt x="507111" y="1473962"/>
                  </a:moveTo>
                  <a:lnTo>
                    <a:pt x="507111" y="1423162"/>
                  </a:lnTo>
                  <a:lnTo>
                    <a:pt x="507111" y="1473962"/>
                  </a:lnTo>
                  <a:close/>
                  <a:moveTo>
                    <a:pt x="507111" y="1372362"/>
                  </a:moveTo>
                  <a:lnTo>
                    <a:pt x="507111" y="1367409"/>
                  </a:lnTo>
                  <a:cubicBezTo>
                    <a:pt x="456311" y="1353439"/>
                    <a:pt x="467741" y="1342009"/>
                    <a:pt x="481711" y="1342009"/>
                  </a:cubicBezTo>
                  <a:lnTo>
                    <a:pt x="532511" y="1342009"/>
                  </a:lnTo>
                  <a:lnTo>
                    <a:pt x="532511" y="1392809"/>
                  </a:lnTo>
                  <a:lnTo>
                    <a:pt x="481711" y="1392809"/>
                  </a:lnTo>
                  <a:lnTo>
                    <a:pt x="481711" y="1367409"/>
                  </a:lnTo>
                  <a:lnTo>
                    <a:pt x="507111" y="1367409"/>
                  </a:lnTo>
                  <a:lnTo>
                    <a:pt x="507111" y="1372362"/>
                  </a:lnTo>
                  <a:close/>
                </a:path>
              </a:pathLst>
            </a:custGeom>
            <a:solidFill>
              <a:srgbClr val="072428"/>
            </a:solidFill>
            <a:ln w="12700">
              <a:solidFill>
                <a:srgbClr val="000000"/>
              </a:solidFill>
            </a:ln>
          </p:spPr>
        </p:sp>
        <p:sp>
          <p:nvSpPr>
            <p:cNvPr name="TextBox 16" id="16"/>
            <p:cNvSpPr txBox="true"/>
            <p:nvPr/>
          </p:nvSpPr>
          <p:spPr>
            <a:xfrm>
              <a:off x="0" y="-19050"/>
              <a:ext cx="4900562" cy="1013790"/>
            </a:xfrm>
            <a:prstGeom prst="rect">
              <a:avLst/>
            </a:prstGeom>
          </p:spPr>
          <p:txBody>
            <a:bodyPr anchor="ctr" rtlCol="false" tIns="50800" lIns="50800" bIns="50800" rIns="50800"/>
            <a:lstStyle/>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p>
            <a:p>
              <a:pPr algn="ctr">
                <a:lnSpc>
                  <a:spcPts val="3240"/>
                </a:lnSpc>
              </a:pPr>
              <a:r>
                <a:rPr lang="en-US" sz="2700" b="true">
                  <a:solidFill>
                    <a:srgbClr val="5FF3CA"/>
                  </a:solidFill>
                  <a:latin typeface="Cambria Bold"/>
                  <a:ea typeface="Cambria Bold"/>
                  <a:cs typeface="Cambria Bold"/>
                  <a:sym typeface="Cambria Bold"/>
                </a:rPr>
                <a:t>System Diagram</a:t>
              </a: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a:p>
              <a:pPr algn="l">
                <a:lnSpc>
                  <a:spcPts val="3240"/>
                </a:lnSpc>
              </a:pPr>
            </a:p>
          </p:txBody>
        </p:sp>
      </p:grpSp>
      <p:sp>
        <p:nvSpPr>
          <p:cNvPr name="Freeform 17" id="17"/>
          <p:cNvSpPr/>
          <p:nvPr/>
        </p:nvSpPr>
        <p:spPr>
          <a:xfrm flipH="false" flipV="false" rot="0">
            <a:off x="6847740" y="1619264"/>
            <a:ext cx="4851966" cy="7639036"/>
          </a:xfrm>
          <a:custGeom>
            <a:avLst/>
            <a:gdLst/>
            <a:ahLst/>
            <a:cxnLst/>
            <a:rect r="r" b="b" t="t" l="l"/>
            <a:pathLst>
              <a:path h="7639036" w="4851966">
                <a:moveTo>
                  <a:pt x="0" y="0"/>
                </a:moveTo>
                <a:lnTo>
                  <a:pt x="4851966" y="0"/>
                </a:lnTo>
                <a:lnTo>
                  <a:pt x="4851966" y="7639036"/>
                </a:lnTo>
                <a:lnTo>
                  <a:pt x="0" y="7639036"/>
                </a:lnTo>
                <a:lnTo>
                  <a:pt x="0" y="0"/>
                </a:lnTo>
                <a:close/>
              </a:path>
            </a:pathLst>
          </a:custGeom>
          <a:blipFill>
            <a:blip r:embed="rId4"/>
            <a:stretch>
              <a:fillRect l="0" t="-287" r="-3173" b="-287"/>
            </a:stretch>
          </a:blipFill>
          <a:ln w="19050" cap="sq">
            <a:solidFill>
              <a:srgbClr val="000000"/>
            </a:solid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3" id="3"/>
          <p:cNvGrpSpPr/>
          <p:nvPr/>
        </p:nvGrpSpPr>
        <p:grpSpPr>
          <a:xfrm rot="0">
            <a:off x="176005" y="173728"/>
            <a:ext cx="1466359" cy="146635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0" r="0" b="0"/>
              </a:stretch>
            </a:blipFill>
          </p:spPr>
        </p:sp>
      </p:grpSp>
      <p:sp>
        <p:nvSpPr>
          <p:cNvPr name="Freeform 5" id="5"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6" id="6"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7" id="7"/>
          <p:cNvGrpSpPr/>
          <p:nvPr/>
        </p:nvGrpSpPr>
        <p:grpSpPr>
          <a:xfrm rot="0">
            <a:off x="-1207644" y="9579007"/>
            <a:ext cx="19858792" cy="735463"/>
            <a:chOff x="0" y="0"/>
            <a:chExt cx="26478389" cy="980618"/>
          </a:xfrm>
        </p:grpSpPr>
        <p:sp>
          <p:nvSpPr>
            <p:cNvPr name="Freeform 8" id="8"/>
            <p:cNvSpPr/>
            <p:nvPr/>
          </p:nvSpPr>
          <p:spPr>
            <a:xfrm flipH="false" flipV="false" rot="0">
              <a:off x="0" y="0"/>
              <a:ext cx="26478390" cy="980618"/>
            </a:xfrm>
            <a:custGeom>
              <a:avLst/>
              <a:gdLst/>
              <a:ahLst/>
              <a:cxnLst/>
              <a:rect r="r" b="b" t="t" l="l"/>
              <a:pathLst>
                <a:path h="980618" w="26478390">
                  <a:moveTo>
                    <a:pt x="203680" y="0"/>
                  </a:moveTo>
                  <a:lnTo>
                    <a:pt x="26274709" y="0"/>
                  </a:lnTo>
                  <a:cubicBezTo>
                    <a:pt x="26387413" y="0"/>
                    <a:pt x="26478390" y="10286"/>
                    <a:pt x="26478390" y="23028"/>
                  </a:cubicBezTo>
                  <a:lnTo>
                    <a:pt x="26478390" y="957590"/>
                  </a:lnTo>
                  <a:cubicBezTo>
                    <a:pt x="26478390" y="970332"/>
                    <a:pt x="26387413" y="980618"/>
                    <a:pt x="26274709" y="980618"/>
                  </a:cubicBezTo>
                  <a:lnTo>
                    <a:pt x="203680" y="980618"/>
                  </a:lnTo>
                  <a:cubicBezTo>
                    <a:pt x="90977" y="980618"/>
                    <a:pt x="0" y="970332"/>
                    <a:pt x="0" y="957590"/>
                  </a:cubicBezTo>
                  <a:lnTo>
                    <a:pt x="0" y="23028"/>
                  </a:lnTo>
                  <a:cubicBezTo>
                    <a:pt x="0" y="10286"/>
                    <a:pt x="90977" y="0"/>
                    <a:pt x="203680" y="0"/>
                  </a:cubicBezTo>
                  <a:moveTo>
                    <a:pt x="203680" y="46056"/>
                  </a:moveTo>
                  <a:lnTo>
                    <a:pt x="203680" y="23028"/>
                  </a:lnTo>
                  <a:lnTo>
                    <a:pt x="407360" y="23028"/>
                  </a:lnTo>
                  <a:lnTo>
                    <a:pt x="407360" y="957590"/>
                  </a:lnTo>
                  <a:lnTo>
                    <a:pt x="203680" y="957590"/>
                  </a:lnTo>
                  <a:lnTo>
                    <a:pt x="203680" y="934561"/>
                  </a:lnTo>
                  <a:lnTo>
                    <a:pt x="26274709" y="934561"/>
                  </a:lnTo>
                  <a:lnTo>
                    <a:pt x="26274709" y="957590"/>
                  </a:lnTo>
                  <a:lnTo>
                    <a:pt x="26071029" y="957590"/>
                  </a:lnTo>
                  <a:lnTo>
                    <a:pt x="26071029" y="23028"/>
                  </a:lnTo>
                  <a:lnTo>
                    <a:pt x="26274709" y="23028"/>
                  </a:lnTo>
                  <a:lnTo>
                    <a:pt x="26274709" y="46056"/>
                  </a:lnTo>
                  <a:lnTo>
                    <a:pt x="203680" y="46056"/>
                  </a:lnTo>
                  <a:close/>
                </a:path>
              </a:pathLst>
            </a:custGeom>
            <a:solidFill>
              <a:srgbClr val="000000"/>
            </a:solidFill>
            <a:ln w="12700">
              <a:solidFill>
                <a:srgbClr val="000000"/>
              </a:solidFill>
            </a:ln>
          </p:spPr>
        </p:sp>
      </p:grpSp>
      <p:sp>
        <p:nvSpPr>
          <p:cNvPr name="Freeform 9" id="9"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10" id="10"/>
          <p:cNvGrpSpPr/>
          <p:nvPr/>
        </p:nvGrpSpPr>
        <p:grpSpPr>
          <a:xfrm rot="0">
            <a:off x="1525453" y="443210"/>
            <a:ext cx="2447671" cy="1028700"/>
            <a:chOff x="0" y="0"/>
            <a:chExt cx="3263561" cy="1371600"/>
          </a:xfrm>
        </p:grpSpPr>
        <p:sp>
          <p:nvSpPr>
            <p:cNvPr name="Freeform 11" id="11"/>
            <p:cNvSpPr/>
            <p:nvPr/>
          </p:nvSpPr>
          <p:spPr>
            <a:xfrm flipH="false" flipV="false" rot="0">
              <a:off x="0" y="0"/>
              <a:ext cx="3263561" cy="1371600"/>
            </a:xfrm>
            <a:custGeom>
              <a:avLst/>
              <a:gdLst/>
              <a:ahLst/>
              <a:cxnLst/>
              <a:rect r="r" b="b" t="t" l="l"/>
              <a:pathLst>
                <a:path h="1371600" w="3263561">
                  <a:moveTo>
                    <a:pt x="0" y="0"/>
                  </a:moveTo>
                  <a:lnTo>
                    <a:pt x="3263561" y="0"/>
                  </a:lnTo>
                  <a:lnTo>
                    <a:pt x="3263561" y="1371600"/>
                  </a:lnTo>
                  <a:lnTo>
                    <a:pt x="0" y="1371600"/>
                  </a:lnTo>
                  <a:close/>
                </a:path>
              </a:pathLst>
            </a:custGeom>
            <a:solidFill>
              <a:srgbClr val="000000">
                <a:alpha val="0"/>
              </a:srgbClr>
            </a:solidFill>
            <a:ln w="12700">
              <a:solidFill>
                <a:srgbClr val="000000"/>
              </a:solidFill>
            </a:ln>
          </p:spPr>
        </p:sp>
        <p:sp>
          <p:nvSpPr>
            <p:cNvPr name="TextBox 12" id="12"/>
            <p:cNvSpPr txBox="true"/>
            <p:nvPr/>
          </p:nvSpPr>
          <p:spPr>
            <a:xfrm>
              <a:off x="0" y="-28575"/>
              <a:ext cx="3263561" cy="1400175"/>
            </a:xfrm>
            <a:prstGeom prst="rect">
              <a:avLst/>
            </a:prstGeom>
          </p:spPr>
          <p:txBody>
            <a:bodyPr anchor="ctr" rtlCol="false" tIns="0" lIns="0" bIns="0" rIns="0"/>
            <a:lstStyle/>
            <a:p>
              <a:pPr algn="ctr" marL="0" indent="0" lvl="0">
                <a:lnSpc>
                  <a:spcPts val="3719"/>
                </a:lnSpc>
                <a:spcBef>
                  <a:spcPct val="0"/>
                </a:spcBef>
              </a:pPr>
              <a:r>
                <a:rPr lang="en-US" b="true" sz="3099" strike="noStrike" u="none">
                  <a:solidFill>
                    <a:srgbClr val="00357A"/>
                  </a:solidFill>
                  <a:latin typeface="Times New Roman Bold"/>
                  <a:ea typeface="Times New Roman Bold"/>
                  <a:cs typeface="Times New Roman Bold"/>
                  <a:sym typeface="Times New Roman Bold"/>
                </a:rPr>
                <a:t>PROBLEM</a:t>
              </a:r>
            </a:p>
          </p:txBody>
        </p:sp>
      </p:grpSp>
      <p:grpSp>
        <p:nvGrpSpPr>
          <p:cNvPr name="Group 13" id="13"/>
          <p:cNvGrpSpPr/>
          <p:nvPr/>
        </p:nvGrpSpPr>
        <p:grpSpPr>
          <a:xfrm rot="0">
            <a:off x="11154352" y="723647"/>
            <a:ext cx="2159116" cy="957560"/>
            <a:chOff x="0" y="0"/>
            <a:chExt cx="2878821" cy="1276747"/>
          </a:xfrm>
        </p:grpSpPr>
        <p:sp>
          <p:nvSpPr>
            <p:cNvPr name="Freeform 14" id="14"/>
            <p:cNvSpPr/>
            <p:nvPr/>
          </p:nvSpPr>
          <p:spPr>
            <a:xfrm flipH="false" flipV="false" rot="0">
              <a:off x="0" y="0"/>
              <a:ext cx="2878821" cy="1276747"/>
            </a:xfrm>
            <a:custGeom>
              <a:avLst/>
              <a:gdLst/>
              <a:ahLst/>
              <a:cxnLst/>
              <a:rect r="r" b="b" t="t" l="l"/>
              <a:pathLst>
                <a:path h="1276747" w="2878821">
                  <a:moveTo>
                    <a:pt x="0" y="0"/>
                  </a:moveTo>
                  <a:lnTo>
                    <a:pt x="2878821" y="0"/>
                  </a:lnTo>
                  <a:lnTo>
                    <a:pt x="2878821" y="1276747"/>
                  </a:lnTo>
                  <a:lnTo>
                    <a:pt x="0" y="1276747"/>
                  </a:lnTo>
                  <a:close/>
                </a:path>
              </a:pathLst>
            </a:custGeom>
            <a:solidFill>
              <a:srgbClr val="000000">
                <a:alpha val="0"/>
              </a:srgbClr>
            </a:solidFill>
            <a:ln w="12700">
              <a:solidFill>
                <a:srgbClr val="000000"/>
              </a:solidFill>
            </a:ln>
          </p:spPr>
        </p:sp>
        <p:sp>
          <p:nvSpPr>
            <p:cNvPr name="TextBox 15" id="15"/>
            <p:cNvSpPr txBox="true"/>
            <p:nvPr/>
          </p:nvSpPr>
          <p:spPr>
            <a:xfrm>
              <a:off x="0" y="-28575"/>
              <a:ext cx="2878821" cy="1305322"/>
            </a:xfrm>
            <a:prstGeom prst="rect">
              <a:avLst/>
            </a:prstGeom>
          </p:spPr>
          <p:txBody>
            <a:bodyPr anchor="ctr" rtlCol="false" tIns="0" lIns="0" bIns="0" rIns="0"/>
            <a:lstStyle/>
            <a:p>
              <a:pPr algn="ctr" marL="0" indent="0" lvl="0">
                <a:lnSpc>
                  <a:spcPts val="3719"/>
                </a:lnSpc>
                <a:spcBef>
                  <a:spcPct val="0"/>
                </a:spcBef>
              </a:pPr>
              <a:r>
                <a:rPr lang="en-US" b="true" sz="3099" strike="noStrike" u="none">
                  <a:solidFill>
                    <a:srgbClr val="00357A"/>
                  </a:solidFill>
                  <a:latin typeface="Times New Roman Bold"/>
                  <a:ea typeface="Times New Roman Bold"/>
                  <a:cs typeface="Times New Roman Bold"/>
                  <a:sym typeface="Times New Roman Bold"/>
                </a:rPr>
                <a:t>IMPACT</a:t>
              </a:r>
            </a:p>
          </p:txBody>
        </p:sp>
      </p:grpSp>
      <p:sp>
        <p:nvSpPr>
          <p:cNvPr name="TextBox 16" id="16"/>
          <p:cNvSpPr txBox="true"/>
          <p:nvPr/>
        </p:nvSpPr>
        <p:spPr>
          <a:xfrm rot="0">
            <a:off x="14200241" y="9516142"/>
            <a:ext cx="3361134"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2026 - 01 - 05</a:t>
            </a:r>
          </a:p>
        </p:txBody>
      </p:sp>
      <p:sp>
        <p:nvSpPr>
          <p:cNvPr name="TextBox 17" id="17"/>
          <p:cNvSpPr txBox="true"/>
          <p:nvPr/>
        </p:nvSpPr>
        <p:spPr>
          <a:xfrm rot="0">
            <a:off x="4416962" y="9531382"/>
            <a:ext cx="2380925"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25-26J-70</a:t>
            </a:r>
          </a:p>
        </p:txBody>
      </p:sp>
      <p:sp>
        <p:nvSpPr>
          <p:cNvPr name="TextBox 18" id="18"/>
          <p:cNvSpPr txBox="true"/>
          <p:nvPr/>
        </p:nvSpPr>
        <p:spPr>
          <a:xfrm rot="0">
            <a:off x="8535829" y="9487567"/>
            <a:ext cx="3698081" cy="714375"/>
          </a:xfrm>
          <a:prstGeom prst="rect">
            <a:avLst/>
          </a:prstGeom>
        </p:spPr>
        <p:txBody>
          <a:bodyPr anchor="t" rtlCol="false" tIns="0" lIns="0" bIns="0" rIns="0">
            <a:spAutoFit/>
          </a:bodyPr>
          <a:lstStyle/>
          <a:p>
            <a:pPr algn="ctr" marL="0" indent="0" lvl="0">
              <a:lnSpc>
                <a:spcPts val="5400"/>
              </a:lnSpc>
              <a:spcBef>
                <a:spcPct val="0"/>
              </a:spcBef>
            </a:pPr>
            <a:r>
              <a:rPr lang="en-US" b="true" sz="4500" strike="noStrike" u="none">
                <a:solidFill>
                  <a:srgbClr val="000000"/>
                </a:solidFill>
                <a:latin typeface="Times New Roman Bold"/>
                <a:ea typeface="Times New Roman Bold"/>
                <a:cs typeface="Times New Roman Bold"/>
                <a:sym typeface="Times New Roman Bold"/>
              </a:rPr>
              <a:t>Cyber Security</a:t>
            </a:r>
          </a:p>
        </p:txBody>
      </p:sp>
      <p:sp>
        <p:nvSpPr>
          <p:cNvPr name="TextBox 19" id="19"/>
          <p:cNvSpPr txBox="true"/>
          <p:nvPr/>
        </p:nvSpPr>
        <p:spPr>
          <a:xfrm rot="0">
            <a:off x="1642364" y="1192903"/>
            <a:ext cx="8498919" cy="5457825"/>
          </a:xfrm>
          <a:prstGeom prst="rect">
            <a:avLst/>
          </a:prstGeom>
        </p:spPr>
        <p:txBody>
          <a:bodyPr anchor="t" rtlCol="false" tIns="0" lIns="0" bIns="0" rIns="0">
            <a:spAutoFit/>
          </a:bodyPr>
          <a:lstStyle/>
          <a:p>
            <a:pPr algn="just">
              <a:lnSpc>
                <a:spcPts val="3359"/>
              </a:lnSpc>
              <a:spcBef>
                <a:spcPct val="0"/>
              </a:spcBef>
            </a:pPr>
            <a:r>
              <a:rPr lang="en-US" sz="2799">
                <a:solidFill>
                  <a:srgbClr val="000000"/>
                </a:solidFill>
                <a:latin typeface="Cambria"/>
                <a:ea typeface="Cambria"/>
                <a:cs typeface="Cambria"/>
                <a:sym typeface="Cambria"/>
              </a:rPr>
              <a:t>T</a:t>
            </a:r>
            <a:r>
              <a:rPr lang="en-US" sz="2799">
                <a:solidFill>
                  <a:srgbClr val="000000"/>
                </a:solidFill>
                <a:latin typeface="Cambria"/>
                <a:ea typeface="Cambria"/>
                <a:cs typeface="Cambria"/>
                <a:sym typeface="Cambria"/>
              </a:rPr>
              <a:t>he rapid adoption of Internet of Medical Things (IoMT) devices in Sri Lankan hospitals has expanded the healthcare attack surface, while many devices operate with limited security, outdated firmware, and diverse communication protocols.</a:t>
            </a:r>
          </a:p>
          <a:p>
            <a:pPr algn="just">
              <a:lnSpc>
                <a:spcPts val="3359"/>
              </a:lnSpc>
              <a:spcBef>
                <a:spcPct val="0"/>
              </a:spcBef>
            </a:pPr>
          </a:p>
          <a:p>
            <a:pPr algn="just">
              <a:lnSpc>
                <a:spcPts val="3359"/>
              </a:lnSpc>
              <a:spcBef>
                <a:spcPct val="0"/>
              </a:spcBef>
            </a:pPr>
            <a:r>
              <a:rPr lang="en-US" sz="2799">
                <a:solidFill>
                  <a:srgbClr val="000000"/>
                </a:solidFill>
                <a:latin typeface="Cambria"/>
                <a:ea typeface="Cambria"/>
                <a:cs typeface="Cambria"/>
                <a:sym typeface="Cambria"/>
              </a:rPr>
              <a:t>Existing cybersecurity and SIEM solutions lack IoMT awareness and clinical context, resulting in poor threat visibility, high false positives, and delayed response. This creates a critical need for an intelligent, real-time cybersecurity framework that can accurately detect and prioritize IoMT threats while ensuring patient safety and system reliability.</a:t>
            </a:r>
          </a:p>
        </p:txBody>
      </p:sp>
      <p:sp>
        <p:nvSpPr>
          <p:cNvPr name="TextBox 20" id="20"/>
          <p:cNvSpPr txBox="true"/>
          <p:nvPr/>
        </p:nvSpPr>
        <p:spPr>
          <a:xfrm rot="0">
            <a:off x="10943927" y="1860555"/>
            <a:ext cx="7118349" cy="2476500"/>
          </a:xfrm>
          <a:prstGeom prst="rect">
            <a:avLst/>
          </a:prstGeom>
        </p:spPr>
        <p:txBody>
          <a:bodyPr anchor="t" rtlCol="false" tIns="0" lIns="0" bIns="0" rIns="0">
            <a:spAutoFit/>
          </a:bodyPr>
          <a:lstStyle/>
          <a:p>
            <a:pPr algn="just" marL="582930" indent="-291465" lvl="1">
              <a:lnSpc>
                <a:spcPts val="3240"/>
              </a:lnSpc>
              <a:buFont typeface="Arial"/>
              <a:buChar char="•"/>
            </a:pPr>
            <a:r>
              <a:rPr lang="en-US" sz="2700">
                <a:solidFill>
                  <a:srgbClr val="000000"/>
                </a:solidFill>
                <a:latin typeface="Cambria"/>
                <a:ea typeface="Cambria"/>
                <a:cs typeface="Cambria"/>
                <a:sym typeface="Cambria"/>
              </a:rPr>
              <a:t>Di</a:t>
            </a:r>
            <a:r>
              <a:rPr lang="en-US" sz="2700">
                <a:solidFill>
                  <a:srgbClr val="000000"/>
                </a:solidFill>
                <a:latin typeface="Cambria"/>
                <a:ea typeface="Cambria"/>
                <a:cs typeface="Cambria"/>
                <a:sym typeface="Cambria"/>
              </a:rPr>
              <a:t>rect risk to patient safety </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Exposure of sensitive patient health information (PHI)</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Operational disruption in hospitals</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No real-time automated containment in existing systems</a:t>
            </a:r>
          </a:p>
        </p:txBody>
      </p:sp>
      <p:sp>
        <p:nvSpPr>
          <p:cNvPr name="TextBox 21" id="21"/>
          <p:cNvSpPr txBox="true"/>
          <p:nvPr/>
        </p:nvSpPr>
        <p:spPr>
          <a:xfrm rot="0">
            <a:off x="1428212" y="7032105"/>
            <a:ext cx="4179213" cy="514350"/>
          </a:xfrm>
          <a:prstGeom prst="rect">
            <a:avLst/>
          </a:prstGeom>
        </p:spPr>
        <p:txBody>
          <a:bodyPr anchor="t" rtlCol="false" tIns="0" lIns="0" bIns="0" rIns="0">
            <a:spAutoFit/>
          </a:bodyPr>
          <a:lstStyle/>
          <a:p>
            <a:pPr algn="ctr" marL="0" indent="0" lvl="0">
              <a:lnSpc>
                <a:spcPts val="3959"/>
              </a:lnSpc>
              <a:spcBef>
                <a:spcPct val="0"/>
              </a:spcBef>
            </a:pPr>
            <a:r>
              <a:rPr lang="en-US" b="true" sz="3299" strike="noStrike" u="none">
                <a:solidFill>
                  <a:srgbClr val="00357A"/>
                </a:solidFill>
                <a:latin typeface="Times New Roman Bold"/>
                <a:ea typeface="Times New Roman Bold"/>
                <a:cs typeface="Times New Roman Bold"/>
                <a:sym typeface="Times New Roman Bold"/>
              </a:rPr>
              <a:t>AFFECTED PARTIES</a:t>
            </a:r>
          </a:p>
        </p:txBody>
      </p:sp>
      <p:sp>
        <p:nvSpPr>
          <p:cNvPr name="TextBox 22" id="22"/>
          <p:cNvSpPr txBox="true"/>
          <p:nvPr/>
        </p:nvSpPr>
        <p:spPr>
          <a:xfrm rot="0">
            <a:off x="1251970" y="7527405"/>
            <a:ext cx="7892030" cy="1657350"/>
          </a:xfrm>
          <a:prstGeom prst="rect">
            <a:avLst/>
          </a:prstGeom>
        </p:spPr>
        <p:txBody>
          <a:bodyPr anchor="t" rtlCol="false" tIns="0" lIns="0" bIns="0" rIns="0">
            <a:spAutoFit/>
          </a:bodyPr>
          <a:lstStyle/>
          <a:p>
            <a:pPr algn="just" marL="582930" indent="-291465" lvl="1">
              <a:lnSpc>
                <a:spcPts val="3240"/>
              </a:lnSpc>
              <a:spcBef>
                <a:spcPct val="0"/>
              </a:spcBef>
              <a:buFont typeface="Arial"/>
              <a:buChar char="•"/>
            </a:pPr>
            <a:r>
              <a:rPr lang="en-US" sz="2700">
                <a:solidFill>
                  <a:srgbClr val="000000"/>
                </a:solidFill>
                <a:latin typeface="Cambria"/>
                <a:ea typeface="Cambria"/>
                <a:cs typeface="Cambria"/>
                <a:sym typeface="Cambria"/>
              </a:rPr>
              <a:t>Sri Lankan hospitals (urban &amp; rural)</a:t>
            </a:r>
          </a:p>
          <a:p>
            <a:pPr algn="just" marL="582930" indent="-291465" lvl="1">
              <a:lnSpc>
                <a:spcPts val="3240"/>
              </a:lnSpc>
              <a:spcBef>
                <a:spcPct val="0"/>
              </a:spcBef>
              <a:buFont typeface="Arial"/>
              <a:buChar char="•"/>
            </a:pPr>
            <a:r>
              <a:rPr lang="en-US" sz="2700">
                <a:solidFill>
                  <a:srgbClr val="000000"/>
                </a:solidFill>
                <a:latin typeface="Cambria"/>
                <a:ea typeface="Cambria"/>
                <a:cs typeface="Cambria"/>
                <a:sym typeface="Cambria"/>
              </a:rPr>
              <a:t>Healthcare staff &amp; SOC teams</a:t>
            </a:r>
          </a:p>
          <a:p>
            <a:pPr algn="just" marL="582930" indent="-291465" lvl="1">
              <a:lnSpc>
                <a:spcPts val="3240"/>
              </a:lnSpc>
              <a:spcBef>
                <a:spcPct val="0"/>
              </a:spcBef>
              <a:buFont typeface="Arial"/>
              <a:buChar char="•"/>
            </a:pPr>
            <a:r>
              <a:rPr lang="en-US" sz="2700">
                <a:solidFill>
                  <a:srgbClr val="000000"/>
                </a:solidFill>
                <a:latin typeface="Cambria"/>
                <a:ea typeface="Cambria"/>
                <a:cs typeface="Cambria"/>
                <a:sym typeface="Cambria"/>
              </a:rPr>
              <a:t>Patients relying on IoMT devices</a:t>
            </a:r>
          </a:p>
          <a:p>
            <a:pPr algn="just">
              <a:lnSpc>
                <a:spcPts val="3240"/>
              </a:lnSpc>
              <a:spcBef>
                <a:spcPct val="0"/>
              </a:spcBef>
            </a:pPr>
          </a:p>
        </p:txBody>
      </p:sp>
      <p:grpSp>
        <p:nvGrpSpPr>
          <p:cNvPr name="Group 23" id="23"/>
          <p:cNvGrpSpPr/>
          <p:nvPr/>
        </p:nvGrpSpPr>
        <p:grpSpPr>
          <a:xfrm rot="0">
            <a:off x="10414684" y="5112520"/>
            <a:ext cx="8236464" cy="957560"/>
            <a:chOff x="0" y="0"/>
            <a:chExt cx="10981952" cy="1276747"/>
          </a:xfrm>
        </p:grpSpPr>
        <p:sp>
          <p:nvSpPr>
            <p:cNvPr name="Freeform 24" id="24"/>
            <p:cNvSpPr/>
            <p:nvPr/>
          </p:nvSpPr>
          <p:spPr>
            <a:xfrm flipH="false" flipV="false" rot="0">
              <a:off x="0" y="0"/>
              <a:ext cx="10981952" cy="1276747"/>
            </a:xfrm>
            <a:custGeom>
              <a:avLst/>
              <a:gdLst/>
              <a:ahLst/>
              <a:cxnLst/>
              <a:rect r="r" b="b" t="t" l="l"/>
              <a:pathLst>
                <a:path h="1276747" w="10981952">
                  <a:moveTo>
                    <a:pt x="0" y="0"/>
                  </a:moveTo>
                  <a:lnTo>
                    <a:pt x="10981952" y="0"/>
                  </a:lnTo>
                  <a:lnTo>
                    <a:pt x="10981952" y="1276747"/>
                  </a:lnTo>
                  <a:lnTo>
                    <a:pt x="0" y="1276747"/>
                  </a:lnTo>
                  <a:close/>
                </a:path>
              </a:pathLst>
            </a:custGeom>
            <a:solidFill>
              <a:srgbClr val="000000">
                <a:alpha val="0"/>
              </a:srgbClr>
            </a:solidFill>
            <a:ln w="12700">
              <a:solidFill>
                <a:srgbClr val="000000"/>
              </a:solidFill>
            </a:ln>
          </p:spPr>
        </p:sp>
        <p:sp>
          <p:nvSpPr>
            <p:cNvPr name="TextBox 25" id="25"/>
            <p:cNvSpPr txBox="true"/>
            <p:nvPr/>
          </p:nvSpPr>
          <p:spPr>
            <a:xfrm>
              <a:off x="0" y="-19050"/>
              <a:ext cx="10981952" cy="1295797"/>
            </a:xfrm>
            <a:prstGeom prst="rect">
              <a:avLst/>
            </a:prstGeom>
          </p:spPr>
          <p:txBody>
            <a:bodyPr anchor="ctr" rtlCol="false" tIns="0" lIns="0" bIns="0" rIns="0"/>
            <a:lstStyle/>
            <a:p>
              <a:pPr algn="ctr" marL="0" indent="0" lvl="0">
                <a:lnSpc>
                  <a:spcPts val="3599"/>
                </a:lnSpc>
                <a:spcBef>
                  <a:spcPct val="0"/>
                </a:spcBef>
              </a:pPr>
              <a:r>
                <a:rPr lang="en-US" b="true" sz="2999">
                  <a:solidFill>
                    <a:srgbClr val="00357A"/>
                  </a:solidFill>
                  <a:latin typeface="Times New Roman Bold"/>
                  <a:ea typeface="Times New Roman Bold"/>
                  <a:cs typeface="Times New Roman Bold"/>
                  <a:sym typeface="Times New Roman Bold"/>
                </a:rPr>
                <a:t>LIMITATION OF EXISTING SOLUTIONS</a:t>
              </a:r>
            </a:p>
          </p:txBody>
        </p:sp>
      </p:grpSp>
      <p:sp>
        <p:nvSpPr>
          <p:cNvPr name="TextBox 26" id="26"/>
          <p:cNvSpPr txBox="true"/>
          <p:nvPr/>
        </p:nvSpPr>
        <p:spPr>
          <a:xfrm rot="0">
            <a:off x="10641067" y="6051030"/>
            <a:ext cx="7118349" cy="2476500"/>
          </a:xfrm>
          <a:prstGeom prst="rect">
            <a:avLst/>
          </a:prstGeom>
        </p:spPr>
        <p:txBody>
          <a:bodyPr anchor="t" rtlCol="false" tIns="0" lIns="0" bIns="0" rIns="0">
            <a:spAutoFit/>
          </a:bodyPr>
          <a:lstStyle/>
          <a:p>
            <a:pPr algn="just" marL="582930" indent="-291465" lvl="1">
              <a:lnSpc>
                <a:spcPts val="3240"/>
              </a:lnSpc>
              <a:buFont typeface="Arial"/>
              <a:buChar char="•"/>
            </a:pPr>
            <a:r>
              <a:rPr lang="en-US" sz="2700">
                <a:solidFill>
                  <a:srgbClr val="000000"/>
                </a:solidFill>
                <a:latin typeface="Cambria"/>
                <a:ea typeface="Cambria"/>
                <a:cs typeface="Cambria"/>
                <a:sym typeface="Cambria"/>
              </a:rPr>
              <a:t>Tradi</a:t>
            </a:r>
            <a:r>
              <a:rPr lang="en-US" sz="2700">
                <a:solidFill>
                  <a:srgbClr val="000000"/>
                </a:solidFill>
                <a:latin typeface="Cambria"/>
                <a:ea typeface="Cambria"/>
                <a:cs typeface="Cambria"/>
                <a:sym typeface="Cambria"/>
              </a:rPr>
              <a:t>tional IDS not suitable for IoMT multi-protocol traffic (WIFI, HTTPS, MQTT)</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AI-based IDS lack explainability</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Cloud-dependent systems fail in poor-connectivity environments</a:t>
            </a:r>
          </a:p>
          <a:p>
            <a:pPr algn="just" marL="582930" indent="-291465" lvl="1">
              <a:lnSpc>
                <a:spcPts val="3240"/>
              </a:lnSpc>
              <a:buFont typeface="Arial"/>
              <a:buChar char="•"/>
            </a:pPr>
            <a:r>
              <a:rPr lang="en-US" sz="2700">
                <a:solidFill>
                  <a:srgbClr val="000000"/>
                </a:solidFill>
                <a:latin typeface="Cambria"/>
                <a:ea typeface="Cambria"/>
                <a:cs typeface="Cambria"/>
                <a:sym typeface="Cambria"/>
              </a:rPr>
              <a:t>No automated PHI-preserving response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4" id="4" descr="A group of people working on a cloud  AI-generated content may be incorrect."/>
          <p:cNvSpPr/>
          <p:nvPr/>
        </p:nvSpPr>
        <p:spPr>
          <a:xfrm flipH="false" flipV="false" rot="0">
            <a:off x="-661940" y="-77943"/>
            <a:ext cx="13756948" cy="9567615"/>
          </a:xfrm>
          <a:custGeom>
            <a:avLst/>
            <a:gdLst/>
            <a:ahLst/>
            <a:cxnLst/>
            <a:rect r="r" b="b" t="t" l="l"/>
            <a:pathLst>
              <a:path h="9567615" w="13756948">
                <a:moveTo>
                  <a:pt x="0" y="0"/>
                </a:moveTo>
                <a:lnTo>
                  <a:pt x="13756948" y="0"/>
                </a:lnTo>
                <a:lnTo>
                  <a:pt x="13756948" y="9567615"/>
                </a:lnTo>
                <a:lnTo>
                  <a:pt x="0" y="9567615"/>
                </a:lnTo>
                <a:lnTo>
                  <a:pt x="0" y="0"/>
                </a:lnTo>
                <a:close/>
              </a:path>
            </a:pathLst>
          </a:custGeom>
          <a:blipFill>
            <a:blip r:embed="rId3">
              <a:alphaModFix amt="8999"/>
            </a:blip>
            <a:stretch>
              <a:fillRect l="-4986" t="0" r="0" b="-36616"/>
            </a:stretch>
          </a:blipFill>
        </p:spPr>
      </p:sp>
      <p:grpSp>
        <p:nvGrpSpPr>
          <p:cNvPr name="Group 5" id="5"/>
          <p:cNvGrpSpPr/>
          <p:nvPr/>
        </p:nvGrpSpPr>
        <p:grpSpPr>
          <a:xfrm rot="0">
            <a:off x="13063671" y="-19050"/>
            <a:ext cx="5166150" cy="9605715"/>
            <a:chOff x="0" y="0"/>
            <a:chExt cx="6888201" cy="12807620"/>
          </a:xfrm>
        </p:grpSpPr>
        <p:sp>
          <p:nvSpPr>
            <p:cNvPr name="Freeform 6" id="6"/>
            <p:cNvSpPr/>
            <p:nvPr/>
          </p:nvSpPr>
          <p:spPr>
            <a:xfrm flipH="false" flipV="false" rot="0">
              <a:off x="25400" y="25400"/>
              <a:ext cx="6837426" cy="12756769"/>
            </a:xfrm>
            <a:custGeom>
              <a:avLst/>
              <a:gdLst/>
              <a:ahLst/>
              <a:cxnLst/>
              <a:rect r="r" b="b" t="t" l="l"/>
              <a:pathLst>
                <a:path h="12756769" w="6837426">
                  <a:moveTo>
                    <a:pt x="0" y="0"/>
                  </a:moveTo>
                  <a:lnTo>
                    <a:pt x="6837426" y="0"/>
                  </a:lnTo>
                  <a:lnTo>
                    <a:pt x="6837426" y="12756769"/>
                  </a:lnTo>
                  <a:lnTo>
                    <a:pt x="0" y="12756769"/>
                  </a:lnTo>
                  <a:close/>
                </a:path>
              </a:pathLst>
            </a:custGeom>
            <a:solidFill>
              <a:srgbClr val="02313E"/>
            </a:solidFill>
            <a:ln w="12700">
              <a:solidFill>
                <a:srgbClr val="000000"/>
              </a:solidFill>
            </a:ln>
          </p:spPr>
        </p:sp>
        <p:sp>
          <p:nvSpPr>
            <p:cNvPr name="Freeform 7" id="7"/>
            <p:cNvSpPr/>
            <p:nvPr/>
          </p:nvSpPr>
          <p:spPr>
            <a:xfrm flipH="false" flipV="false" rot="0">
              <a:off x="0" y="0"/>
              <a:ext cx="6888226" cy="12807569"/>
            </a:xfrm>
            <a:custGeom>
              <a:avLst/>
              <a:gdLst/>
              <a:ahLst/>
              <a:cxnLst/>
              <a:rect r="r" b="b" t="t" l="l"/>
              <a:pathLst>
                <a:path h="12807569" w="6888226">
                  <a:moveTo>
                    <a:pt x="25400" y="0"/>
                  </a:moveTo>
                  <a:lnTo>
                    <a:pt x="6862826" y="0"/>
                  </a:lnTo>
                  <a:cubicBezTo>
                    <a:pt x="6876796" y="0"/>
                    <a:pt x="6888226" y="11430"/>
                    <a:pt x="6888226" y="25400"/>
                  </a:cubicBezTo>
                  <a:lnTo>
                    <a:pt x="6888226" y="12782169"/>
                  </a:lnTo>
                  <a:cubicBezTo>
                    <a:pt x="6888226" y="12796139"/>
                    <a:pt x="6876796" y="12807569"/>
                    <a:pt x="6862826" y="12807569"/>
                  </a:cubicBezTo>
                  <a:lnTo>
                    <a:pt x="25400" y="12807569"/>
                  </a:lnTo>
                  <a:cubicBezTo>
                    <a:pt x="11430" y="12807569"/>
                    <a:pt x="0" y="12796139"/>
                    <a:pt x="0" y="12782169"/>
                  </a:cubicBezTo>
                  <a:lnTo>
                    <a:pt x="0" y="25400"/>
                  </a:lnTo>
                  <a:cubicBezTo>
                    <a:pt x="0" y="11430"/>
                    <a:pt x="11430" y="0"/>
                    <a:pt x="25400" y="0"/>
                  </a:cubicBezTo>
                  <a:moveTo>
                    <a:pt x="25400" y="50800"/>
                  </a:moveTo>
                  <a:lnTo>
                    <a:pt x="25400" y="25400"/>
                  </a:lnTo>
                  <a:lnTo>
                    <a:pt x="50800" y="25400"/>
                  </a:lnTo>
                  <a:lnTo>
                    <a:pt x="50800" y="12782169"/>
                  </a:lnTo>
                  <a:lnTo>
                    <a:pt x="25400" y="12782169"/>
                  </a:lnTo>
                  <a:lnTo>
                    <a:pt x="25400" y="12756769"/>
                  </a:lnTo>
                  <a:lnTo>
                    <a:pt x="6862826" y="12756769"/>
                  </a:lnTo>
                  <a:lnTo>
                    <a:pt x="6862826" y="12782169"/>
                  </a:lnTo>
                  <a:lnTo>
                    <a:pt x="6837426" y="12782169"/>
                  </a:lnTo>
                  <a:lnTo>
                    <a:pt x="6837426" y="25400"/>
                  </a:lnTo>
                  <a:lnTo>
                    <a:pt x="6862826" y="25400"/>
                  </a:lnTo>
                  <a:lnTo>
                    <a:pt x="6862826" y="50800"/>
                  </a:lnTo>
                  <a:lnTo>
                    <a:pt x="25400" y="50800"/>
                  </a:lnTo>
                  <a:close/>
                </a:path>
              </a:pathLst>
            </a:custGeom>
            <a:solidFill>
              <a:srgbClr val="072428"/>
            </a:solidFill>
            <a:ln w="12700">
              <a:solidFill>
                <a:srgbClr val="000000"/>
              </a:solidFill>
            </a:ln>
          </p:spPr>
        </p:sp>
      </p:grpSp>
      <p:sp>
        <p:nvSpPr>
          <p:cNvPr name="Freeform 8" id="8"/>
          <p:cNvSpPr/>
          <p:nvPr/>
        </p:nvSpPr>
        <p:spPr>
          <a:xfrm flipH="false" flipV="false" rot="0">
            <a:off x="17942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561376"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2726438" y="6728460"/>
            <a:ext cx="5244360" cy="1552966"/>
          </a:xfrm>
          <a:prstGeom prst="rect">
            <a:avLst/>
          </a:prstGeom>
        </p:spPr>
        <p:txBody>
          <a:bodyPr anchor="t" rtlCol="false" tIns="0" lIns="0" bIns="0" rIns="0">
            <a:spAutoFit/>
          </a:bodyPr>
          <a:lstStyle/>
          <a:p>
            <a:pPr algn="ctr">
              <a:lnSpc>
                <a:spcPts val="5759"/>
              </a:lnSpc>
            </a:pPr>
            <a:r>
              <a:rPr lang="en-US" sz="4800" b="true">
                <a:solidFill>
                  <a:srgbClr val="FFFFFF"/>
                </a:solidFill>
                <a:latin typeface="Times New Roman Bold"/>
                <a:ea typeface="Times New Roman Bold"/>
                <a:cs typeface="Times New Roman Bold"/>
                <a:sym typeface="Times New Roman Bold"/>
              </a:rPr>
              <a:t>MMM UKASHA IT22904232</a:t>
            </a:r>
          </a:p>
        </p:txBody>
      </p:sp>
      <p:grpSp>
        <p:nvGrpSpPr>
          <p:cNvPr name="Group 11" id="11"/>
          <p:cNvGrpSpPr/>
          <p:nvPr/>
        </p:nvGrpSpPr>
        <p:grpSpPr>
          <a:xfrm rot="0">
            <a:off x="2897562" y="9489672"/>
            <a:ext cx="12574245" cy="804317"/>
            <a:chOff x="0" y="0"/>
            <a:chExt cx="16765659" cy="1072423"/>
          </a:xfrm>
        </p:grpSpPr>
        <p:sp>
          <p:nvSpPr>
            <p:cNvPr name="Freeform 12" id="12"/>
            <p:cNvSpPr/>
            <p:nvPr/>
          </p:nvSpPr>
          <p:spPr>
            <a:xfrm flipH="false" flipV="false" rot="0">
              <a:off x="0" y="0"/>
              <a:ext cx="16765663" cy="1072423"/>
            </a:xfrm>
            <a:custGeom>
              <a:avLst/>
              <a:gdLst/>
              <a:ahLst/>
              <a:cxnLst/>
              <a:rect r="r" b="b" t="t" l="l"/>
              <a:pathLst>
                <a:path h="1072423" w="16765663">
                  <a:moveTo>
                    <a:pt x="0" y="0"/>
                  </a:moveTo>
                  <a:lnTo>
                    <a:pt x="16765663" y="0"/>
                  </a:lnTo>
                  <a:lnTo>
                    <a:pt x="16765663" y="1072423"/>
                  </a:lnTo>
                  <a:lnTo>
                    <a:pt x="0" y="1072423"/>
                  </a:lnTo>
                  <a:close/>
                </a:path>
              </a:pathLst>
            </a:custGeom>
            <a:solidFill>
              <a:srgbClr val="000000">
                <a:alpha val="0"/>
              </a:srgbClr>
            </a:solidFill>
            <a:ln w="12700">
              <a:solidFill>
                <a:srgbClr val="000000"/>
              </a:solidFill>
            </a:ln>
          </p:spPr>
        </p:sp>
        <p:sp>
          <p:nvSpPr>
            <p:cNvPr name="TextBox 13" id="13"/>
            <p:cNvSpPr txBox="true"/>
            <p:nvPr/>
          </p:nvSpPr>
          <p:spPr>
            <a:xfrm>
              <a:off x="0" y="-28575"/>
              <a:ext cx="16765659" cy="1100998"/>
            </a:xfrm>
            <a:prstGeom prst="rect">
              <a:avLst/>
            </a:prstGeom>
          </p:spPr>
          <p:txBody>
            <a:bodyPr anchor="ctr" rtlCol="false" tIns="0" lIns="0" bIns="0" rIns="0"/>
            <a:lstStyle/>
            <a:p>
              <a:pPr algn="ctr" marL="0" indent="0" lvl="0">
                <a:lnSpc>
                  <a:spcPts val="4800"/>
                </a:lnSpc>
                <a:spcBef>
                  <a:spcPct val="0"/>
                </a:spcBef>
              </a:pPr>
              <a:r>
                <a:rPr lang="en-US" b="true" sz="4000" strike="noStrike" u="none">
                  <a:solidFill>
                    <a:srgbClr val="000000"/>
                  </a:solidFill>
                  <a:latin typeface="Times New Roman Bold"/>
                  <a:ea typeface="Times New Roman Bold"/>
                  <a:cs typeface="Times New Roman Bold"/>
                  <a:sym typeface="Times New Roman Bold"/>
                </a:rPr>
                <a:t>IT22904232   | MMM UKASHA  |   25-26J-070</a:t>
              </a:r>
            </a:p>
          </p:txBody>
        </p:sp>
      </p:grpSp>
      <p:sp>
        <p:nvSpPr>
          <p:cNvPr name="TextBox 14" id="14"/>
          <p:cNvSpPr txBox="true"/>
          <p:nvPr/>
        </p:nvSpPr>
        <p:spPr>
          <a:xfrm rot="0">
            <a:off x="13214699" y="8350748"/>
            <a:ext cx="4719657" cy="481613"/>
          </a:xfrm>
          <a:prstGeom prst="rect">
            <a:avLst/>
          </a:prstGeom>
        </p:spPr>
        <p:txBody>
          <a:bodyPr anchor="t" rtlCol="false" tIns="0" lIns="0" bIns="0" rIns="0">
            <a:spAutoFit/>
          </a:bodyPr>
          <a:lstStyle/>
          <a:p>
            <a:pPr algn="l">
              <a:lnSpc>
                <a:spcPts val="3240"/>
              </a:lnSpc>
            </a:pPr>
            <a:r>
              <a:rPr lang="en-US" sz="2700">
                <a:solidFill>
                  <a:srgbClr val="B3EAF2"/>
                </a:solidFill>
                <a:latin typeface="Cambria"/>
                <a:ea typeface="Cambria"/>
                <a:cs typeface="Cambria"/>
                <a:sym typeface="Cambria"/>
              </a:rPr>
              <a:t>Cyber security specialization</a:t>
            </a:r>
          </a:p>
        </p:txBody>
      </p:sp>
      <p:grpSp>
        <p:nvGrpSpPr>
          <p:cNvPr name="Group 15" id="15"/>
          <p:cNvGrpSpPr/>
          <p:nvPr/>
        </p:nvGrpSpPr>
        <p:grpSpPr>
          <a:xfrm rot="0">
            <a:off x="2385441" y="427353"/>
            <a:ext cx="8663292" cy="1202693"/>
            <a:chOff x="0" y="0"/>
            <a:chExt cx="11551056" cy="1603591"/>
          </a:xfrm>
        </p:grpSpPr>
        <p:sp>
          <p:nvSpPr>
            <p:cNvPr name="Freeform 16" id="16"/>
            <p:cNvSpPr/>
            <p:nvPr/>
          </p:nvSpPr>
          <p:spPr>
            <a:xfrm flipH="false" flipV="false" rot="0">
              <a:off x="0" y="0"/>
              <a:ext cx="11551031" cy="1603531"/>
            </a:xfrm>
            <a:custGeom>
              <a:avLst/>
              <a:gdLst/>
              <a:ahLst/>
              <a:cxnLst/>
              <a:rect r="r" b="b" t="t" l="l"/>
              <a:pathLst>
                <a:path h="1603531" w="11551031">
                  <a:moveTo>
                    <a:pt x="28575" y="0"/>
                  </a:moveTo>
                  <a:lnTo>
                    <a:pt x="11522456" y="0"/>
                  </a:lnTo>
                  <a:cubicBezTo>
                    <a:pt x="11538204" y="0"/>
                    <a:pt x="11551031" y="15239"/>
                    <a:pt x="11551031" y="33948"/>
                  </a:cubicBezTo>
                  <a:lnTo>
                    <a:pt x="11551031" y="1569583"/>
                  </a:lnTo>
                  <a:cubicBezTo>
                    <a:pt x="11551031" y="1588292"/>
                    <a:pt x="11538204" y="1603531"/>
                    <a:pt x="11522456" y="1603531"/>
                  </a:cubicBezTo>
                  <a:lnTo>
                    <a:pt x="28575" y="1603531"/>
                  </a:lnTo>
                  <a:cubicBezTo>
                    <a:pt x="12827" y="1603531"/>
                    <a:pt x="0" y="1588292"/>
                    <a:pt x="0" y="1569583"/>
                  </a:cubicBezTo>
                  <a:lnTo>
                    <a:pt x="0" y="33948"/>
                  </a:lnTo>
                  <a:cubicBezTo>
                    <a:pt x="0" y="15239"/>
                    <a:pt x="12827" y="0"/>
                    <a:pt x="28575" y="0"/>
                  </a:cubicBezTo>
                  <a:moveTo>
                    <a:pt x="28575" y="67895"/>
                  </a:moveTo>
                  <a:lnTo>
                    <a:pt x="28575" y="33948"/>
                  </a:lnTo>
                  <a:lnTo>
                    <a:pt x="57150" y="33948"/>
                  </a:lnTo>
                  <a:lnTo>
                    <a:pt x="57150" y="1569583"/>
                  </a:lnTo>
                  <a:lnTo>
                    <a:pt x="28575" y="1569583"/>
                  </a:lnTo>
                  <a:lnTo>
                    <a:pt x="28575" y="1535635"/>
                  </a:lnTo>
                  <a:lnTo>
                    <a:pt x="11522456" y="1535635"/>
                  </a:lnTo>
                  <a:lnTo>
                    <a:pt x="11522456" y="1569583"/>
                  </a:lnTo>
                  <a:lnTo>
                    <a:pt x="11493881" y="1569583"/>
                  </a:lnTo>
                  <a:lnTo>
                    <a:pt x="11493881" y="33948"/>
                  </a:lnTo>
                  <a:lnTo>
                    <a:pt x="11522456" y="33948"/>
                  </a:lnTo>
                  <a:lnTo>
                    <a:pt x="11522456" y="67895"/>
                  </a:lnTo>
                  <a:lnTo>
                    <a:pt x="28575" y="67895"/>
                  </a:lnTo>
                  <a:close/>
                </a:path>
              </a:pathLst>
            </a:custGeom>
            <a:solidFill>
              <a:srgbClr val="000000"/>
            </a:solidFill>
            <a:ln w="12700">
              <a:solidFill>
                <a:srgbClr val="000000"/>
              </a:solidFill>
            </a:ln>
          </p:spPr>
        </p:sp>
        <p:sp>
          <p:nvSpPr>
            <p:cNvPr name="TextBox 17" id="17"/>
            <p:cNvSpPr txBox="true"/>
            <p:nvPr/>
          </p:nvSpPr>
          <p:spPr>
            <a:xfrm>
              <a:off x="0" y="-28575"/>
              <a:ext cx="11551056" cy="1632166"/>
            </a:xfrm>
            <a:prstGeom prst="rect">
              <a:avLst/>
            </a:prstGeom>
          </p:spPr>
          <p:txBody>
            <a:bodyPr anchor="t" rtlCol="false" tIns="50800" lIns="50800" bIns="50800" rIns="50800"/>
            <a:lstStyle/>
            <a:p>
              <a:pPr algn="ctr">
                <a:lnSpc>
                  <a:spcPts val="6480"/>
                </a:lnSpc>
              </a:pPr>
              <a:r>
                <a:rPr lang="en-US" sz="5400" b="true">
                  <a:solidFill>
                    <a:srgbClr val="0D0D0D"/>
                  </a:solidFill>
                  <a:latin typeface="Times New Roman Bold"/>
                  <a:ea typeface="Times New Roman Bold"/>
                  <a:cs typeface="Times New Roman Bold"/>
                  <a:sym typeface="Times New Roman Bold"/>
                </a:rPr>
                <a:t>MONITORING SYSTEM</a:t>
              </a:r>
            </a:p>
          </p:txBody>
        </p:sp>
      </p:grpSp>
      <p:sp>
        <p:nvSpPr>
          <p:cNvPr name="Freeform 18" id="18" descr="A person in a suit and tie  AI-generated content may be incorrect."/>
          <p:cNvSpPr/>
          <p:nvPr/>
        </p:nvSpPr>
        <p:spPr>
          <a:xfrm flipH="false" flipV="false" rot="0">
            <a:off x="13841884" y="462420"/>
            <a:ext cx="3391715" cy="3373815"/>
          </a:xfrm>
          <a:custGeom>
            <a:avLst/>
            <a:gdLst/>
            <a:ahLst/>
            <a:cxnLst/>
            <a:rect r="r" b="b" t="t" l="l"/>
            <a:pathLst>
              <a:path h="3373815" w="3391715">
                <a:moveTo>
                  <a:pt x="0" y="0"/>
                </a:moveTo>
                <a:lnTo>
                  <a:pt x="3391716" y="0"/>
                </a:lnTo>
                <a:lnTo>
                  <a:pt x="3391716" y="3373815"/>
                </a:lnTo>
                <a:lnTo>
                  <a:pt x="0" y="3373815"/>
                </a:lnTo>
                <a:lnTo>
                  <a:pt x="0" y="0"/>
                </a:lnTo>
                <a:close/>
              </a:path>
            </a:pathLst>
          </a:custGeom>
          <a:blipFill>
            <a:blip r:embed="rId6"/>
            <a:stretch>
              <a:fillRect l="-6983" t="-16992" r="-19227" b="-73447"/>
            </a:stretch>
          </a:blipFill>
        </p:spPr>
      </p:sp>
      <p:sp>
        <p:nvSpPr>
          <p:cNvPr name="Freeform 19" id="19" descr="A person sitting at a desk looking at multiple screens  AI-generated content may be incorrect."/>
          <p:cNvSpPr/>
          <p:nvPr/>
        </p:nvSpPr>
        <p:spPr>
          <a:xfrm flipH="false" flipV="false" rot="0">
            <a:off x="3002337" y="2359295"/>
            <a:ext cx="7429500" cy="6100762"/>
          </a:xfrm>
          <a:custGeom>
            <a:avLst/>
            <a:gdLst/>
            <a:ahLst/>
            <a:cxnLst/>
            <a:rect r="r" b="b" t="t" l="l"/>
            <a:pathLst>
              <a:path h="6100762" w="7429500">
                <a:moveTo>
                  <a:pt x="0" y="0"/>
                </a:moveTo>
                <a:lnTo>
                  <a:pt x="7429500" y="0"/>
                </a:lnTo>
                <a:lnTo>
                  <a:pt x="7429500" y="6100762"/>
                </a:lnTo>
                <a:lnTo>
                  <a:pt x="0" y="6100762"/>
                </a:lnTo>
                <a:lnTo>
                  <a:pt x="0" y="0"/>
                </a:lnTo>
                <a:close/>
              </a:path>
            </a:pathLst>
          </a:custGeom>
          <a:blipFill>
            <a:blip r:embed="rId7"/>
            <a:stretch>
              <a:fillRect l="0" t="0" r="0" b="0"/>
            </a:stretch>
          </a:blipFill>
        </p:spPr>
      </p:sp>
      <p:sp>
        <p:nvSpPr>
          <p:cNvPr name="TextBox 20" id="20"/>
          <p:cNvSpPr txBox="true"/>
          <p:nvPr/>
        </p:nvSpPr>
        <p:spPr>
          <a:xfrm rot="0">
            <a:off x="959301" y="8564832"/>
            <a:ext cx="11971020" cy="481613"/>
          </a:xfrm>
          <a:prstGeom prst="rect">
            <a:avLst/>
          </a:prstGeom>
        </p:spPr>
        <p:txBody>
          <a:bodyPr anchor="t" rtlCol="false" tIns="0" lIns="0" bIns="0" rIns="0">
            <a:spAutoFit/>
          </a:bodyPr>
          <a:lstStyle/>
          <a:p>
            <a:pPr algn="l">
              <a:lnSpc>
                <a:spcPts val="3240"/>
              </a:lnSpc>
            </a:pPr>
            <a:r>
              <a:rPr lang="en-US" sz="2700" b="true">
                <a:solidFill>
                  <a:srgbClr val="000000"/>
                </a:solidFill>
                <a:latin typeface="Cambria Bold"/>
                <a:ea typeface="Cambria Bold"/>
                <a:cs typeface="Cambria Bold"/>
                <a:sym typeface="Cambria Bold"/>
              </a:rPr>
              <a:t>Real-Time SIEM-Based Cybersecurity Framework for IoMT Environments</a:t>
            </a:r>
          </a:p>
        </p:txBody>
      </p:sp>
      <p:grpSp>
        <p:nvGrpSpPr>
          <p:cNvPr name="Group 21" id="21"/>
          <p:cNvGrpSpPr/>
          <p:nvPr/>
        </p:nvGrpSpPr>
        <p:grpSpPr>
          <a:xfrm rot="0">
            <a:off x="176005" y="173728"/>
            <a:ext cx="1709945" cy="1709945"/>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p:cNvSpPr/>
          <p:nvPr/>
        </p:nvSpPr>
        <p:spPr>
          <a:xfrm flipH="false" flipV="false" rot="0">
            <a:off x="6438163" y="7370244"/>
            <a:ext cx="5194048" cy="2691806"/>
          </a:xfrm>
          <a:custGeom>
            <a:avLst/>
            <a:gdLst/>
            <a:ahLst/>
            <a:cxnLst/>
            <a:rect r="r" b="b" t="t" l="l"/>
            <a:pathLst>
              <a:path h="2691806" w="5194048">
                <a:moveTo>
                  <a:pt x="0" y="0"/>
                </a:moveTo>
                <a:lnTo>
                  <a:pt x="5194048" y="0"/>
                </a:lnTo>
                <a:lnTo>
                  <a:pt x="5194048" y="2691806"/>
                </a:lnTo>
                <a:lnTo>
                  <a:pt x="0" y="2691806"/>
                </a:lnTo>
                <a:lnTo>
                  <a:pt x="0" y="0"/>
                </a:lnTo>
                <a:close/>
              </a:path>
            </a:pathLst>
          </a:custGeom>
          <a:blipFill>
            <a:blip r:embed="rId2"/>
            <a:stretch>
              <a:fillRect l="0" t="0" r="0" b="0"/>
            </a:stretch>
          </a:blipFill>
        </p:spPr>
      </p:sp>
      <p:sp>
        <p:nvSpPr>
          <p:cNvPr name="TextBox 3" id="3"/>
          <p:cNvSpPr txBox="true"/>
          <p:nvPr/>
        </p:nvSpPr>
        <p:spPr>
          <a:xfrm rot="0">
            <a:off x="5062916" y="113030"/>
            <a:ext cx="8162167" cy="915670"/>
          </a:xfrm>
          <a:prstGeom prst="rect">
            <a:avLst/>
          </a:prstGeom>
        </p:spPr>
        <p:txBody>
          <a:bodyPr anchor="t" rtlCol="false" tIns="0" lIns="0" bIns="0" rIns="0">
            <a:spAutoFit/>
          </a:bodyPr>
          <a:lstStyle/>
          <a:p>
            <a:pPr algn="ctr">
              <a:lnSpc>
                <a:spcPts val="7279"/>
              </a:lnSpc>
            </a:pPr>
            <a:r>
              <a:rPr lang="en-US" sz="5199">
                <a:solidFill>
                  <a:srgbClr val="CC4E00"/>
                </a:solidFill>
                <a:latin typeface="Times New Roman"/>
                <a:ea typeface="Times New Roman"/>
                <a:cs typeface="Times New Roman"/>
                <a:sym typeface="Times New Roman"/>
              </a:rPr>
              <a:t>Solution &amp; User Requirements</a:t>
            </a:r>
          </a:p>
        </p:txBody>
      </p:sp>
      <p:sp>
        <p:nvSpPr>
          <p:cNvPr name="TextBox 4" id="4"/>
          <p:cNvSpPr txBox="true"/>
          <p:nvPr/>
        </p:nvSpPr>
        <p:spPr>
          <a:xfrm rot="0">
            <a:off x="9139238" y="4652327"/>
            <a:ext cx="9525" cy="887095"/>
          </a:xfrm>
          <a:prstGeom prst="rect">
            <a:avLst/>
          </a:prstGeom>
        </p:spPr>
        <p:txBody>
          <a:bodyPr anchor="t" rtlCol="false" tIns="0" lIns="0" bIns="0" rIns="0">
            <a:spAutoFit/>
          </a:bodyPr>
          <a:lstStyle/>
          <a:p>
            <a:pPr algn="ctr">
              <a:lnSpc>
                <a:spcPts val="7279"/>
              </a:lnSpc>
            </a:pPr>
          </a:p>
        </p:txBody>
      </p:sp>
      <p:sp>
        <p:nvSpPr>
          <p:cNvPr name="TextBox 5" id="5"/>
          <p:cNvSpPr txBox="true"/>
          <p:nvPr/>
        </p:nvSpPr>
        <p:spPr>
          <a:xfrm rot="0">
            <a:off x="9139238" y="4709477"/>
            <a:ext cx="9972" cy="795973"/>
          </a:xfrm>
          <a:prstGeom prst="rect">
            <a:avLst/>
          </a:prstGeom>
        </p:spPr>
        <p:txBody>
          <a:bodyPr anchor="t" rtlCol="false" tIns="0" lIns="0" bIns="0" rIns="0">
            <a:spAutoFit/>
          </a:bodyPr>
          <a:lstStyle/>
          <a:p>
            <a:pPr algn="ctr">
              <a:lnSpc>
                <a:spcPts val="6030"/>
              </a:lnSpc>
              <a:spcBef>
                <a:spcPct val="0"/>
              </a:spcBef>
            </a:pPr>
          </a:p>
        </p:txBody>
      </p:sp>
      <p:sp>
        <p:nvSpPr>
          <p:cNvPr name="TextBox 6" id="6"/>
          <p:cNvSpPr txBox="true"/>
          <p:nvPr/>
        </p:nvSpPr>
        <p:spPr>
          <a:xfrm rot="0">
            <a:off x="0" y="1457325"/>
            <a:ext cx="9437248" cy="3571875"/>
          </a:xfrm>
          <a:prstGeom prst="rect">
            <a:avLst/>
          </a:prstGeom>
        </p:spPr>
        <p:txBody>
          <a:bodyPr anchor="t" rtlCol="false" tIns="0" lIns="0" bIns="0" rIns="0">
            <a:spAutoFit/>
          </a:bodyPr>
          <a:lstStyle/>
          <a:p>
            <a:pPr algn="ctr">
              <a:lnSpc>
                <a:spcPts val="4680"/>
              </a:lnSpc>
            </a:pPr>
            <a:r>
              <a:rPr lang="en-US" sz="3900" b="true">
                <a:solidFill>
                  <a:srgbClr val="661414"/>
                </a:solidFill>
                <a:latin typeface="Times New Roman Bold"/>
                <a:ea typeface="Times New Roman Bold"/>
                <a:cs typeface="Times New Roman Bold"/>
                <a:sym typeface="Times New Roman Bold"/>
              </a:rPr>
              <a:t>THE PROBLEM</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4,000+ alerts daily from loMT devices</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All alerts treated equally</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Printer attack = Ventilator attack priority</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Security teams overwhelmed (alert fatigue)</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Patient safety at risk</a:t>
            </a:r>
          </a:p>
        </p:txBody>
      </p:sp>
      <p:sp>
        <p:nvSpPr>
          <p:cNvPr name="TextBox 7" id="7"/>
          <p:cNvSpPr txBox="true"/>
          <p:nvPr/>
        </p:nvSpPr>
        <p:spPr>
          <a:xfrm rot="0">
            <a:off x="-234274" y="5000625"/>
            <a:ext cx="9671522" cy="3571875"/>
          </a:xfrm>
          <a:prstGeom prst="rect">
            <a:avLst/>
          </a:prstGeom>
        </p:spPr>
        <p:txBody>
          <a:bodyPr anchor="t" rtlCol="false" tIns="0" lIns="0" bIns="0" rIns="0">
            <a:spAutoFit/>
          </a:bodyPr>
          <a:lstStyle/>
          <a:p>
            <a:pPr algn="ctr">
              <a:lnSpc>
                <a:spcPts val="4680"/>
              </a:lnSpc>
            </a:pPr>
            <a:r>
              <a:rPr lang="en-US" sz="3900" b="true">
                <a:solidFill>
                  <a:srgbClr val="11676A"/>
                </a:solidFill>
                <a:latin typeface="Times New Roman Bold"/>
                <a:ea typeface="Times New Roman Bold"/>
                <a:cs typeface="Times New Roman Bold"/>
                <a:sym typeface="Times New Roman Bold"/>
              </a:rPr>
              <a:t>MY SOLUTION</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ML-based Alert Prioritization</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Clinical Impact Assessment</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Alert Grouping (8,000 -&gt; 48)</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90% Accuracy achieved</a:t>
            </a:r>
          </a:p>
          <a:p>
            <a:pPr algn="l" marL="842015" indent="-421007" lvl="1">
              <a:lnSpc>
                <a:spcPts val="4680"/>
              </a:lnSpc>
              <a:buFont typeface="Arial"/>
              <a:buChar char="•"/>
            </a:pPr>
            <a:r>
              <a:rPr lang="en-US" sz="3900">
                <a:solidFill>
                  <a:srgbClr val="000000"/>
                </a:solidFill>
                <a:latin typeface="Times New Roman"/>
                <a:ea typeface="Times New Roman"/>
                <a:cs typeface="Times New Roman"/>
                <a:sym typeface="Times New Roman"/>
              </a:rPr>
              <a:t>99.4% Alert Reduction</a:t>
            </a:r>
          </a:p>
        </p:txBody>
      </p:sp>
      <p:sp>
        <p:nvSpPr>
          <p:cNvPr name="TextBox 8" id="8"/>
          <p:cNvSpPr txBox="true"/>
          <p:nvPr/>
        </p:nvSpPr>
        <p:spPr>
          <a:xfrm rot="0">
            <a:off x="11632211" y="1552575"/>
            <a:ext cx="6655789" cy="7705725"/>
          </a:xfrm>
          <a:prstGeom prst="rect">
            <a:avLst/>
          </a:prstGeom>
        </p:spPr>
        <p:txBody>
          <a:bodyPr anchor="t" rtlCol="false" tIns="0" lIns="0" bIns="0" rIns="0">
            <a:spAutoFit/>
          </a:bodyPr>
          <a:lstStyle/>
          <a:p>
            <a:pPr algn="ctr">
              <a:lnSpc>
                <a:spcPts val="4680"/>
              </a:lnSpc>
            </a:pPr>
            <a:r>
              <a:rPr lang="en-US" sz="3900" b="true">
                <a:solidFill>
                  <a:srgbClr val="561269"/>
                </a:solidFill>
                <a:latin typeface="Times New Roman Bold"/>
                <a:ea typeface="Times New Roman Bold"/>
                <a:cs typeface="Times New Roman Bold"/>
                <a:sym typeface="Times New Roman Bold"/>
              </a:rPr>
              <a:t>USER REQUIREMENTS</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Fast Processing</a:t>
            </a:r>
          </a:p>
          <a:p>
            <a:pPr algn="l">
              <a:lnSpc>
                <a:spcPts val="4680"/>
              </a:lnSpc>
            </a:pPr>
            <a:r>
              <a:rPr lang="en-US" sz="3900">
                <a:solidFill>
                  <a:srgbClr val="545454"/>
                </a:solidFill>
                <a:latin typeface="Times New Roman"/>
                <a:ea typeface="Times New Roman"/>
                <a:cs typeface="Times New Roman"/>
                <a:sym typeface="Times New Roman"/>
              </a:rPr>
              <a:t>      </a:t>
            </a:r>
            <a:r>
              <a:rPr lang="en-US" sz="3900" i="true">
                <a:solidFill>
                  <a:srgbClr val="545454"/>
                </a:solidFill>
                <a:latin typeface="Times New Roman Italics"/>
                <a:ea typeface="Times New Roman Italics"/>
                <a:cs typeface="Times New Roman Italics"/>
                <a:sym typeface="Times New Roman Italics"/>
              </a:rPr>
              <a:t>&lt;500ms per alert</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High Accuracy</a:t>
            </a:r>
          </a:p>
          <a:p>
            <a:pPr algn="l">
              <a:lnSpc>
                <a:spcPts val="4680"/>
              </a:lnSpc>
            </a:pPr>
            <a:r>
              <a:rPr lang="en-US" sz="3900">
                <a:solidFill>
                  <a:srgbClr val="545454"/>
                </a:solidFill>
                <a:latin typeface="Times New Roman"/>
                <a:ea typeface="Times New Roman"/>
                <a:cs typeface="Times New Roman"/>
                <a:sym typeface="Times New Roman"/>
              </a:rPr>
              <a:t>       </a:t>
            </a:r>
            <a:r>
              <a:rPr lang="en-US" sz="3900" i="true">
                <a:solidFill>
                  <a:srgbClr val="545454"/>
                </a:solidFill>
                <a:latin typeface="Times New Roman Italics"/>
                <a:ea typeface="Times New Roman Italics"/>
                <a:cs typeface="Times New Roman Italics"/>
                <a:sym typeface="Times New Roman Italics"/>
              </a:rPr>
              <a:t>97.77% correct</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Reduce Overload</a:t>
            </a:r>
          </a:p>
          <a:p>
            <a:pPr algn="l">
              <a:lnSpc>
                <a:spcPts val="4680"/>
              </a:lnSpc>
            </a:pPr>
            <a:r>
              <a:rPr lang="en-US" sz="3900">
                <a:solidFill>
                  <a:srgbClr val="000000"/>
                </a:solidFill>
                <a:latin typeface="Times New Roman"/>
                <a:ea typeface="Times New Roman"/>
                <a:cs typeface="Times New Roman"/>
                <a:sym typeface="Times New Roman"/>
              </a:rPr>
              <a:t>      </a:t>
            </a:r>
            <a:r>
              <a:rPr lang="en-US" sz="3900" i="true">
                <a:solidFill>
                  <a:srgbClr val="545454"/>
                </a:solidFill>
                <a:latin typeface="Times New Roman Italics"/>
                <a:ea typeface="Times New Roman Italics"/>
                <a:cs typeface="Times New Roman Italics"/>
                <a:sym typeface="Times New Roman Italics"/>
              </a:rPr>
              <a:t> </a:t>
            </a:r>
            <a:r>
              <a:rPr lang="en-US" sz="3900" i="true">
                <a:solidFill>
                  <a:srgbClr val="545454"/>
                </a:solidFill>
                <a:latin typeface="Times New Roman Italics"/>
                <a:ea typeface="Times New Roman Italics"/>
                <a:cs typeface="Times New Roman Italics"/>
                <a:sym typeface="Times New Roman Italics"/>
              </a:rPr>
              <a:t>99.4% reduction</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Patient Safety</a:t>
            </a:r>
          </a:p>
          <a:p>
            <a:pPr algn="l">
              <a:lnSpc>
                <a:spcPts val="4680"/>
              </a:lnSpc>
            </a:pPr>
            <a:r>
              <a:rPr lang="en-US" sz="3900">
                <a:solidFill>
                  <a:srgbClr val="000000"/>
                </a:solidFill>
                <a:latin typeface="Times New Roman"/>
                <a:ea typeface="Times New Roman"/>
                <a:cs typeface="Times New Roman"/>
                <a:sym typeface="Times New Roman"/>
              </a:rPr>
              <a:t>       </a:t>
            </a:r>
            <a:r>
              <a:rPr lang="en-US" sz="3900" i="true">
                <a:solidFill>
                  <a:srgbClr val="545454"/>
                </a:solidFill>
                <a:latin typeface="Times New Roman Italics"/>
                <a:ea typeface="Times New Roman Italics"/>
                <a:cs typeface="Times New Roman Italics"/>
                <a:sym typeface="Times New Roman Italics"/>
              </a:rPr>
              <a:t>92% critical detection</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Easy Integration</a:t>
            </a:r>
          </a:p>
          <a:p>
            <a:pPr algn="l">
              <a:lnSpc>
                <a:spcPts val="4680"/>
              </a:lnSpc>
            </a:pPr>
            <a:r>
              <a:rPr lang="en-US" sz="3900" i="true">
                <a:solidFill>
                  <a:srgbClr val="545454"/>
                </a:solidFill>
                <a:latin typeface="Times New Roman Italics"/>
                <a:ea typeface="Times New Roman Italics"/>
                <a:cs typeface="Times New Roman Italics"/>
                <a:sym typeface="Times New Roman Italics"/>
              </a:rPr>
              <a:t>       </a:t>
            </a:r>
            <a:r>
              <a:rPr lang="en-US" sz="3900" i="true">
                <a:solidFill>
                  <a:srgbClr val="545454"/>
                </a:solidFill>
                <a:latin typeface="Times New Roman Italics"/>
                <a:ea typeface="Times New Roman Italics"/>
                <a:cs typeface="Times New Roman Italics"/>
                <a:sym typeface="Times New Roman Italics"/>
              </a:rPr>
              <a:t>CSV output files</a:t>
            </a:r>
          </a:p>
          <a:p>
            <a:pPr algn="l" marL="842012" indent="-421006" lvl="1">
              <a:lnSpc>
                <a:spcPts val="4680"/>
              </a:lnSpc>
              <a:buFont typeface="Arial"/>
              <a:buChar char="•"/>
            </a:pPr>
            <a:r>
              <a:rPr lang="en-US" sz="3900">
                <a:solidFill>
                  <a:srgbClr val="000000"/>
                </a:solidFill>
                <a:latin typeface="Times New Roman"/>
                <a:ea typeface="Times New Roman"/>
                <a:cs typeface="Times New Roman"/>
                <a:sym typeface="Times New Roman"/>
              </a:rPr>
              <a:t>Clear Priorities</a:t>
            </a:r>
          </a:p>
          <a:p>
            <a:pPr algn="l">
              <a:lnSpc>
                <a:spcPts val="4680"/>
              </a:lnSpc>
            </a:pPr>
            <a:r>
              <a:rPr lang="en-US" sz="3900" i="true">
                <a:solidFill>
                  <a:srgbClr val="545454"/>
                </a:solidFill>
                <a:latin typeface="Times New Roman Italics"/>
                <a:ea typeface="Times New Roman Italics"/>
                <a:cs typeface="Times New Roman Italics"/>
                <a:sym typeface="Times New Roman Italics"/>
              </a:rPr>
              <a:t>       </a:t>
            </a:r>
            <a:r>
              <a:rPr lang="en-US" sz="3900" i="true">
                <a:solidFill>
                  <a:srgbClr val="545454"/>
                </a:solidFill>
                <a:latin typeface="Times New Roman Italics"/>
                <a:ea typeface="Times New Roman Italics"/>
                <a:cs typeface="Times New Roman Italics"/>
                <a:sym typeface="Times New Roman Italics"/>
              </a:rPr>
              <a:t>5-level color system</a:t>
            </a:r>
          </a:p>
        </p:txBody>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TextBox 2" id="2"/>
          <p:cNvSpPr txBox="true"/>
          <p:nvPr/>
        </p:nvSpPr>
        <p:spPr>
          <a:xfrm rot="0">
            <a:off x="4245689" y="256805"/>
            <a:ext cx="10111762" cy="915670"/>
          </a:xfrm>
          <a:prstGeom prst="rect">
            <a:avLst/>
          </a:prstGeom>
        </p:spPr>
        <p:txBody>
          <a:bodyPr anchor="t" rtlCol="false" tIns="0" lIns="0" bIns="0" rIns="0">
            <a:spAutoFit/>
          </a:bodyPr>
          <a:lstStyle/>
          <a:p>
            <a:pPr algn="ctr">
              <a:lnSpc>
                <a:spcPts val="7279"/>
              </a:lnSpc>
            </a:pPr>
            <a:r>
              <a:rPr lang="en-US" b="true" sz="5199">
                <a:solidFill>
                  <a:srgbClr val="02313E"/>
                </a:solidFill>
                <a:latin typeface="Times New Roman Bold"/>
                <a:ea typeface="Times New Roman Bold"/>
                <a:cs typeface="Times New Roman Bold"/>
                <a:sym typeface="Times New Roman Bold"/>
              </a:rPr>
              <a:t>Design Excellence &amp; User Feedback</a:t>
            </a:r>
          </a:p>
        </p:txBody>
      </p:sp>
      <p:sp>
        <p:nvSpPr>
          <p:cNvPr name="TextBox 3" id="3"/>
          <p:cNvSpPr txBox="true"/>
          <p:nvPr/>
        </p:nvSpPr>
        <p:spPr>
          <a:xfrm rot="0">
            <a:off x="784309" y="1643985"/>
            <a:ext cx="7760386" cy="8172450"/>
          </a:xfrm>
          <a:prstGeom prst="rect">
            <a:avLst/>
          </a:prstGeom>
        </p:spPr>
        <p:txBody>
          <a:bodyPr anchor="t" rtlCol="false" tIns="0" lIns="0" bIns="0" rIns="0">
            <a:spAutoFit/>
          </a:bodyPr>
          <a:lstStyle/>
          <a:p>
            <a:pPr algn="ctr">
              <a:lnSpc>
                <a:spcPts val="4320"/>
              </a:lnSpc>
            </a:pPr>
            <a:r>
              <a:rPr lang="en-US" sz="3600" b="true">
                <a:solidFill>
                  <a:srgbClr val="661414"/>
                </a:solidFill>
                <a:latin typeface="Times New Roman Bold"/>
                <a:ea typeface="Times New Roman Bold"/>
                <a:cs typeface="Times New Roman Bold"/>
                <a:sym typeface="Times New Roman Bold"/>
              </a:rPr>
              <a:t>DESIGN EXCELLENCE</a:t>
            </a:r>
          </a:p>
          <a:p>
            <a:pPr algn="ctr">
              <a:lnSpc>
                <a:spcPts val="4320"/>
              </a:lnSpc>
            </a:pPr>
            <a:r>
              <a:rPr lang="en-US" sz="3600" b="true">
                <a:solidFill>
                  <a:srgbClr val="000000"/>
                </a:solidFill>
                <a:latin typeface="Times New Roman Bold"/>
                <a:ea typeface="Times New Roman Bold"/>
                <a:cs typeface="Times New Roman Bold"/>
                <a:sym typeface="Times New Roman Bold"/>
              </a:rPr>
              <a:t>Innovation: Clinical Impact Assessment</a:t>
            </a:r>
          </a:p>
          <a:p>
            <a:pPr algn="l" marL="777240" indent="-388620" lvl="1">
              <a:lnSpc>
                <a:spcPts val="4320"/>
              </a:lnSpc>
              <a:buFont typeface="Arial"/>
              <a:buChar char="•"/>
            </a:pPr>
            <a:r>
              <a:rPr lang="en-US" b="true" sz="3600">
                <a:solidFill>
                  <a:srgbClr val="000000"/>
                </a:solidFill>
                <a:latin typeface="Times New Roman Bold"/>
                <a:ea typeface="Times New Roman Bold"/>
                <a:cs typeface="Times New Roman Bold"/>
                <a:sym typeface="Times New Roman Bold"/>
              </a:rPr>
              <a:t>Traditional Systems:</a:t>
            </a:r>
          </a:p>
          <a:p>
            <a:pPr algn="l">
              <a:lnSpc>
                <a:spcPts val="4320"/>
              </a:lnSpc>
              <a:spcBef>
                <a:spcPct val="0"/>
              </a:spcBef>
            </a:pPr>
            <a:r>
              <a:rPr lang="en-US" sz="3600">
                <a:solidFill>
                  <a:srgbClr val="000000"/>
                </a:solidFill>
                <a:latin typeface="Times New Roman"/>
                <a:ea typeface="Times New Roman"/>
                <a:cs typeface="Times New Roman"/>
                <a:sym typeface="Times New Roman"/>
              </a:rPr>
              <a:t>       </a:t>
            </a:r>
            <a:r>
              <a:rPr lang="en-US" sz="3600">
                <a:solidFill>
                  <a:srgbClr val="000000"/>
                </a:solidFill>
                <a:latin typeface="Times New Roman"/>
                <a:ea typeface="Times New Roman"/>
                <a:cs typeface="Times New Roman"/>
                <a:sym typeface="Times New Roman"/>
              </a:rPr>
              <a:t>Only network anomaly sc</a:t>
            </a:r>
            <a:r>
              <a:rPr lang="en-US" sz="3600">
                <a:solidFill>
                  <a:srgbClr val="000000"/>
                </a:solidFill>
                <a:latin typeface="Times New Roman"/>
                <a:ea typeface="Times New Roman"/>
                <a:cs typeface="Times New Roman"/>
                <a:sym typeface="Times New Roman"/>
              </a:rPr>
              <a:t>ores</a:t>
            </a:r>
          </a:p>
          <a:p>
            <a:pPr algn="l">
              <a:lnSpc>
                <a:spcPts val="4320"/>
              </a:lnSpc>
              <a:spcBef>
                <a:spcPct val="0"/>
              </a:spcBef>
            </a:pPr>
            <a:r>
              <a:rPr lang="en-US" sz="3600">
                <a:solidFill>
                  <a:srgbClr val="000000"/>
                </a:solidFill>
                <a:latin typeface="Times New Roman"/>
                <a:ea typeface="Times New Roman"/>
                <a:cs typeface="Times New Roman"/>
                <a:sym typeface="Times New Roman"/>
              </a:rPr>
              <a:t>       All devices treated equally</a:t>
            </a:r>
          </a:p>
          <a:p>
            <a:pPr algn="l" marL="777240" indent="-388620" lvl="1">
              <a:lnSpc>
                <a:spcPts val="4320"/>
              </a:lnSpc>
              <a:buFont typeface="Arial"/>
              <a:buChar char="•"/>
            </a:pPr>
            <a:r>
              <a:rPr lang="en-US" b="true" sz="3600">
                <a:solidFill>
                  <a:srgbClr val="000000"/>
                </a:solidFill>
                <a:latin typeface="Times New Roman Bold"/>
                <a:ea typeface="Times New Roman Bold"/>
                <a:cs typeface="Times New Roman Bold"/>
                <a:sym typeface="Times New Roman Bold"/>
              </a:rPr>
              <a:t>My Intelligent System:</a:t>
            </a:r>
          </a:p>
          <a:p>
            <a:pPr algn="l">
              <a:lnSpc>
                <a:spcPts val="4320"/>
              </a:lnSpc>
              <a:spcBef>
                <a:spcPct val="0"/>
              </a:spcBef>
            </a:pPr>
            <a:r>
              <a:rPr lang="en-US" b="true" sz="3600">
                <a:solidFill>
                  <a:srgbClr val="000000"/>
                </a:solidFill>
                <a:latin typeface="Times New Roman Bold"/>
                <a:ea typeface="Times New Roman Bold"/>
                <a:cs typeface="Times New Roman Bold"/>
                <a:sym typeface="Times New Roman Bold"/>
              </a:rPr>
              <a:t>      </a:t>
            </a:r>
            <a:r>
              <a:rPr lang="en-US" sz="3600">
                <a:solidFill>
                  <a:srgbClr val="000000"/>
                </a:solidFill>
                <a:latin typeface="Times New Roman"/>
                <a:ea typeface="Times New Roman"/>
                <a:cs typeface="Times New Roman"/>
                <a:sym typeface="Times New Roman"/>
              </a:rPr>
              <a:t> </a:t>
            </a:r>
            <a:r>
              <a:rPr lang="en-US" sz="3600">
                <a:solidFill>
                  <a:srgbClr val="000000"/>
                </a:solidFill>
                <a:latin typeface="Times New Roman"/>
                <a:ea typeface="Times New Roman"/>
                <a:cs typeface="Times New Roman"/>
                <a:sym typeface="Times New Roman"/>
              </a:rPr>
              <a:t>22 features analyzed</a:t>
            </a:r>
          </a:p>
          <a:p>
            <a:pPr algn="l">
              <a:lnSpc>
                <a:spcPts val="4320"/>
              </a:lnSpc>
              <a:spcBef>
                <a:spcPct val="0"/>
              </a:spcBef>
            </a:pPr>
            <a:r>
              <a:rPr lang="en-US" sz="3600">
                <a:solidFill>
                  <a:srgbClr val="000000"/>
                </a:solidFill>
                <a:latin typeface="Times New Roman"/>
                <a:ea typeface="Times New Roman"/>
                <a:cs typeface="Times New Roman"/>
                <a:sym typeface="Times New Roman"/>
              </a:rPr>
              <a:t>       Patient safety prioritized (44%)</a:t>
            </a:r>
          </a:p>
          <a:p>
            <a:pPr algn="l">
              <a:lnSpc>
                <a:spcPts val="4320"/>
              </a:lnSpc>
              <a:spcBef>
                <a:spcPct val="0"/>
              </a:spcBef>
            </a:pPr>
            <a:r>
              <a:rPr lang="en-US" sz="3600">
                <a:solidFill>
                  <a:srgbClr val="000000"/>
                </a:solidFill>
                <a:latin typeface="Times New Roman"/>
                <a:ea typeface="Times New Roman"/>
                <a:cs typeface="Times New Roman"/>
                <a:sym typeface="Times New Roman"/>
              </a:rPr>
              <a:t>       Clinical context considered</a:t>
            </a:r>
          </a:p>
          <a:p>
            <a:pPr algn="l" marL="777240" indent="-388620" lvl="1">
              <a:lnSpc>
                <a:spcPts val="4320"/>
              </a:lnSpc>
              <a:buFont typeface="Arial"/>
              <a:buChar char="•"/>
            </a:pPr>
            <a:r>
              <a:rPr lang="en-US" b="true" sz="3600">
                <a:solidFill>
                  <a:srgbClr val="000000"/>
                </a:solidFill>
                <a:latin typeface="Times New Roman Bold"/>
                <a:ea typeface="Times New Roman Bold"/>
                <a:cs typeface="Times New Roman Bold"/>
                <a:sym typeface="Times New Roman Bold"/>
              </a:rPr>
              <a:t>Feature Importance:</a:t>
            </a:r>
          </a:p>
          <a:p>
            <a:pPr algn="l">
              <a:lnSpc>
                <a:spcPts val="4320"/>
              </a:lnSpc>
              <a:spcBef>
                <a:spcPct val="0"/>
              </a:spcBef>
            </a:pPr>
            <a:r>
              <a:rPr lang="en-US" b="true" sz="3600">
                <a:solidFill>
                  <a:srgbClr val="000000"/>
                </a:solidFill>
                <a:latin typeface="Times New Roman Bold"/>
                <a:ea typeface="Times New Roman Bold"/>
                <a:cs typeface="Times New Roman Bold"/>
                <a:sym typeface="Times New Roman Bold"/>
              </a:rPr>
              <a:t>       </a:t>
            </a:r>
            <a:r>
              <a:rPr lang="en-US" sz="3600">
                <a:solidFill>
                  <a:srgbClr val="000000"/>
                </a:solidFill>
                <a:latin typeface="Times New Roman"/>
                <a:ea typeface="Times New Roman"/>
                <a:cs typeface="Times New Roman"/>
                <a:sym typeface="Times New Roman"/>
              </a:rPr>
              <a:t>Criticality Tier: 18.5%</a:t>
            </a:r>
          </a:p>
          <a:p>
            <a:pPr algn="l">
              <a:lnSpc>
                <a:spcPts val="4320"/>
              </a:lnSpc>
              <a:spcBef>
                <a:spcPct val="0"/>
              </a:spcBef>
            </a:pPr>
            <a:r>
              <a:rPr lang="en-US" sz="3600">
                <a:solidFill>
                  <a:srgbClr val="000000"/>
                </a:solidFill>
                <a:latin typeface="Times New Roman"/>
                <a:ea typeface="Times New Roman"/>
                <a:cs typeface="Times New Roman"/>
                <a:sym typeface="Times New Roman"/>
              </a:rPr>
              <a:t>       Life Support: 15.2%</a:t>
            </a:r>
          </a:p>
          <a:p>
            <a:pPr algn="l">
              <a:lnSpc>
                <a:spcPts val="4320"/>
              </a:lnSpc>
              <a:spcBef>
                <a:spcPct val="0"/>
              </a:spcBef>
            </a:pPr>
            <a:r>
              <a:rPr lang="en-US" sz="3600">
                <a:solidFill>
                  <a:srgbClr val="000000"/>
                </a:solidFill>
                <a:latin typeface="Times New Roman"/>
                <a:ea typeface="Times New Roman"/>
                <a:cs typeface="Times New Roman"/>
                <a:sym typeface="Times New Roman"/>
              </a:rPr>
              <a:t>       Ward Location: 10.3%</a:t>
            </a:r>
          </a:p>
          <a:p>
            <a:pPr algn="l">
              <a:lnSpc>
                <a:spcPts val="4320"/>
              </a:lnSpc>
              <a:spcBef>
                <a:spcPct val="0"/>
              </a:spcBef>
            </a:pPr>
            <a:r>
              <a:rPr lang="en-US" sz="3600">
                <a:solidFill>
                  <a:srgbClr val="000000"/>
                </a:solidFill>
                <a:latin typeface="Times New Roman"/>
                <a:ea typeface="Times New Roman"/>
                <a:cs typeface="Times New Roman"/>
                <a:sym typeface="Times New Roman"/>
              </a:rPr>
              <a:t>       Attack Severity: 12.8%</a:t>
            </a:r>
          </a:p>
          <a:p>
            <a:pPr algn="l">
              <a:lnSpc>
                <a:spcPts val="4320"/>
              </a:lnSpc>
              <a:spcBef>
                <a:spcPct val="0"/>
              </a:spcBef>
            </a:pPr>
            <a:r>
              <a:rPr lang="en-US" sz="3600">
                <a:solidFill>
                  <a:srgbClr val="000000"/>
                </a:solidFill>
                <a:latin typeface="Times New Roman"/>
                <a:ea typeface="Times New Roman"/>
                <a:cs typeface="Times New Roman"/>
                <a:sym typeface="Times New Roman"/>
              </a:rPr>
              <a:t>       Network Anomaly: 8.7%</a:t>
            </a:r>
          </a:p>
        </p:txBody>
      </p:sp>
      <p:sp>
        <p:nvSpPr>
          <p:cNvPr name="TextBox 4" id="4"/>
          <p:cNvSpPr txBox="true"/>
          <p:nvPr/>
        </p:nvSpPr>
        <p:spPr>
          <a:xfrm rot="0">
            <a:off x="10655392" y="1643985"/>
            <a:ext cx="7317473" cy="6000750"/>
          </a:xfrm>
          <a:prstGeom prst="rect">
            <a:avLst/>
          </a:prstGeom>
        </p:spPr>
        <p:txBody>
          <a:bodyPr anchor="t" rtlCol="false" tIns="0" lIns="0" bIns="0" rIns="0">
            <a:spAutoFit/>
          </a:bodyPr>
          <a:lstStyle/>
          <a:p>
            <a:pPr algn="ctr">
              <a:lnSpc>
                <a:spcPts val="4320"/>
              </a:lnSpc>
            </a:pPr>
            <a:r>
              <a:rPr lang="en-US" sz="3600" b="true">
                <a:solidFill>
                  <a:srgbClr val="561269"/>
                </a:solidFill>
                <a:latin typeface="Times New Roman Bold"/>
                <a:ea typeface="Times New Roman Bold"/>
                <a:cs typeface="Times New Roman Bold"/>
                <a:sym typeface="Times New Roman Bold"/>
              </a:rPr>
              <a:t>USER FEEDBACK</a:t>
            </a:r>
          </a:p>
          <a:p>
            <a:pPr algn="l" marL="777251" indent="-388626" lvl="1">
              <a:lnSpc>
                <a:spcPts val="4320"/>
              </a:lnSpc>
              <a:buFont typeface="Arial"/>
              <a:buChar char="•"/>
            </a:pPr>
            <a:r>
              <a:rPr lang="en-US" b="true" sz="3600">
                <a:solidFill>
                  <a:srgbClr val="000000"/>
                </a:solidFill>
                <a:latin typeface="Times New Roman Bold"/>
                <a:ea typeface="Times New Roman Bold"/>
                <a:cs typeface="Times New Roman Bold"/>
                <a:sym typeface="Times New Roman Bold"/>
              </a:rPr>
              <a:t>Quantitative Results:</a:t>
            </a:r>
          </a:p>
          <a:p>
            <a:pPr algn="l">
              <a:lnSpc>
                <a:spcPts val="4320"/>
              </a:lnSpc>
            </a:pPr>
            <a:r>
              <a:rPr lang="en-US" sz="3600">
                <a:solidFill>
                  <a:srgbClr val="000000"/>
                </a:solidFill>
                <a:latin typeface="Times New Roman"/>
                <a:ea typeface="Times New Roman"/>
                <a:cs typeface="Times New Roman"/>
                <a:sym typeface="Times New Roman"/>
              </a:rPr>
              <a:t>       </a:t>
            </a:r>
            <a:r>
              <a:rPr lang="en-US" sz="3600">
                <a:solidFill>
                  <a:srgbClr val="000000"/>
                </a:solidFill>
                <a:latin typeface="Times New Roman"/>
                <a:ea typeface="Times New Roman"/>
                <a:cs typeface="Times New Roman"/>
                <a:sym typeface="Times New Roman"/>
              </a:rPr>
              <a:t>Overall Accuracy: 90.23%</a:t>
            </a:r>
          </a:p>
          <a:p>
            <a:pPr algn="l">
              <a:lnSpc>
                <a:spcPts val="4320"/>
              </a:lnSpc>
              <a:spcBef>
                <a:spcPct val="0"/>
              </a:spcBef>
            </a:pPr>
            <a:r>
              <a:rPr lang="en-US" sz="3600">
                <a:solidFill>
                  <a:srgbClr val="000000"/>
                </a:solidFill>
                <a:latin typeface="Times New Roman"/>
                <a:ea typeface="Times New Roman"/>
                <a:cs typeface="Times New Roman"/>
                <a:sym typeface="Times New Roman"/>
              </a:rPr>
              <a:t>       </a:t>
            </a:r>
            <a:r>
              <a:rPr lang="en-US" sz="3600">
                <a:solidFill>
                  <a:srgbClr val="000000"/>
                </a:solidFill>
                <a:latin typeface="Times New Roman"/>
                <a:ea typeface="Times New Roman"/>
                <a:cs typeface="Times New Roman"/>
                <a:sym typeface="Times New Roman"/>
              </a:rPr>
              <a:t>CRITICAL Detecti</a:t>
            </a:r>
            <a:r>
              <a:rPr lang="en-US" sz="3600">
                <a:solidFill>
                  <a:srgbClr val="000000"/>
                </a:solidFill>
                <a:latin typeface="Times New Roman"/>
                <a:ea typeface="Times New Roman"/>
                <a:cs typeface="Times New Roman"/>
                <a:sym typeface="Times New Roman"/>
              </a:rPr>
              <a:t>on: 92.18%</a:t>
            </a:r>
          </a:p>
          <a:p>
            <a:pPr algn="l">
              <a:lnSpc>
                <a:spcPts val="4320"/>
              </a:lnSpc>
              <a:spcBef>
                <a:spcPct val="0"/>
              </a:spcBef>
            </a:pPr>
            <a:r>
              <a:rPr lang="en-US" sz="3600">
                <a:solidFill>
                  <a:srgbClr val="000000"/>
                </a:solidFill>
                <a:latin typeface="Times New Roman"/>
                <a:ea typeface="Times New Roman"/>
                <a:cs typeface="Times New Roman"/>
                <a:sym typeface="Times New Roman"/>
              </a:rPr>
              <a:t>       Alert Reduction: 99.4%</a:t>
            </a:r>
          </a:p>
          <a:p>
            <a:pPr algn="l">
              <a:lnSpc>
                <a:spcPts val="4320"/>
              </a:lnSpc>
              <a:spcBef>
                <a:spcPct val="0"/>
              </a:spcBef>
            </a:pPr>
            <a:r>
              <a:rPr lang="en-US" sz="3600">
                <a:solidFill>
                  <a:srgbClr val="000000"/>
                </a:solidFill>
                <a:latin typeface="Times New Roman"/>
                <a:ea typeface="Times New Roman"/>
                <a:cs typeface="Times New Roman"/>
                <a:sym typeface="Times New Roman"/>
              </a:rPr>
              <a:t>       Processing Speed: &lt;500ms</a:t>
            </a:r>
          </a:p>
          <a:p>
            <a:pPr algn="l" marL="777251" indent="-388626" lvl="1">
              <a:lnSpc>
                <a:spcPts val="4320"/>
              </a:lnSpc>
              <a:buFont typeface="Arial"/>
              <a:buChar char="•"/>
            </a:pPr>
            <a:r>
              <a:rPr lang="en-US" b="true" sz="3600">
                <a:solidFill>
                  <a:srgbClr val="000000"/>
                </a:solidFill>
                <a:latin typeface="Times New Roman Bold"/>
                <a:ea typeface="Times New Roman Bold"/>
                <a:cs typeface="Times New Roman Bold"/>
                <a:sym typeface="Times New Roman Bold"/>
              </a:rPr>
              <a:t>Qualitative Feedback:</a:t>
            </a:r>
          </a:p>
          <a:p>
            <a:pPr algn="l">
              <a:lnSpc>
                <a:spcPts val="4320"/>
              </a:lnSpc>
              <a:spcBef>
                <a:spcPct val="0"/>
              </a:spcBef>
            </a:pPr>
            <a:r>
              <a:rPr lang="en-US" b="true" sz="3600">
                <a:solidFill>
                  <a:srgbClr val="000000"/>
                </a:solidFill>
                <a:latin typeface="Times New Roman Bold"/>
                <a:ea typeface="Times New Roman Bold"/>
                <a:cs typeface="Times New Roman Bold"/>
                <a:sym typeface="Times New Roman Bold"/>
              </a:rPr>
              <a:t>      </a:t>
            </a:r>
            <a:r>
              <a:rPr lang="en-US" sz="3600">
                <a:solidFill>
                  <a:srgbClr val="000000"/>
                </a:solidFill>
                <a:latin typeface="Times New Roman"/>
                <a:ea typeface="Times New Roman"/>
                <a:cs typeface="Times New Roman"/>
                <a:sym typeface="Times New Roman"/>
              </a:rPr>
              <a:t>"48 groups instead of 8,000 alerts!"</a:t>
            </a:r>
          </a:p>
          <a:p>
            <a:pPr algn="l">
              <a:lnSpc>
                <a:spcPts val="4320"/>
              </a:lnSpc>
              <a:spcBef>
                <a:spcPct val="0"/>
              </a:spcBef>
            </a:pPr>
            <a:r>
              <a:rPr lang="en-US" sz="3600">
                <a:solidFill>
                  <a:srgbClr val="000000"/>
                </a:solidFill>
                <a:latin typeface="Times New Roman"/>
                <a:ea typeface="Times New Roman"/>
                <a:cs typeface="Times New Roman"/>
                <a:sym typeface="Times New Roman"/>
              </a:rPr>
              <a:t>      "Patient safety comes first"</a:t>
            </a:r>
          </a:p>
          <a:p>
            <a:pPr algn="l">
              <a:lnSpc>
                <a:spcPts val="4320"/>
              </a:lnSpc>
              <a:spcBef>
                <a:spcPct val="0"/>
              </a:spcBef>
            </a:pPr>
            <a:r>
              <a:rPr lang="en-US" sz="3600">
                <a:solidFill>
                  <a:srgbClr val="000000"/>
                </a:solidFill>
                <a:latin typeface="Times New Roman"/>
                <a:ea typeface="Times New Roman"/>
                <a:cs typeface="Times New Roman"/>
                <a:sym typeface="Times New Roman"/>
              </a:rPr>
              <a:t>      "Easy CSV integration"</a:t>
            </a:r>
          </a:p>
          <a:p>
            <a:pPr algn="l">
              <a:lnSpc>
                <a:spcPts val="4320"/>
              </a:lnSpc>
              <a:spcBef>
                <a:spcPct val="0"/>
              </a:spcBef>
            </a:pPr>
            <a:r>
              <a:rPr lang="en-US" sz="3600">
                <a:solidFill>
                  <a:srgbClr val="000000"/>
                </a:solidFill>
                <a:latin typeface="Times New Roman"/>
                <a:ea typeface="Times New Roman"/>
                <a:cs typeface="Times New Roman"/>
                <a:sym typeface="Times New Roman"/>
              </a:rPr>
              <a:t>      "90% accuracy is production-ready"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Freeform 2" id="2"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sp>
        <p:nvSpPr>
          <p:cNvPr name="Freeform 3" id="3" descr="A picture containing photo, table, person, monitor  Description automatically generated"/>
          <p:cNvSpPr/>
          <p:nvPr/>
        </p:nvSpPr>
        <p:spPr>
          <a:xfrm flipH="false" flipV="false" rot="0">
            <a:off x="0" y="9559957"/>
            <a:ext cx="3771900" cy="735463"/>
          </a:xfrm>
          <a:custGeom>
            <a:avLst/>
            <a:gdLst/>
            <a:ahLst/>
            <a:cxnLst/>
            <a:rect r="r" b="b" t="t" l="l"/>
            <a:pathLst>
              <a:path h="735463" w="3771900">
                <a:moveTo>
                  <a:pt x="0" y="0"/>
                </a:moveTo>
                <a:lnTo>
                  <a:pt x="3771900" y="0"/>
                </a:lnTo>
                <a:lnTo>
                  <a:pt x="3771900" y="735463"/>
                </a:lnTo>
                <a:lnTo>
                  <a:pt x="0" y="735463"/>
                </a:lnTo>
                <a:lnTo>
                  <a:pt x="0" y="0"/>
                </a:lnTo>
                <a:close/>
              </a:path>
            </a:pathLst>
          </a:custGeom>
          <a:blipFill>
            <a:blip r:embed="rId2"/>
            <a:stretch>
              <a:fillRect l="0" t="-929440" r="-256844" b="0"/>
            </a:stretch>
          </a:blipFill>
        </p:spPr>
      </p:sp>
      <p:grpSp>
        <p:nvGrpSpPr>
          <p:cNvPr name="Group 4" id="4"/>
          <p:cNvGrpSpPr/>
          <p:nvPr/>
        </p:nvGrpSpPr>
        <p:grpSpPr>
          <a:xfrm rot="0">
            <a:off x="13063671" y="-19050"/>
            <a:ext cx="5166150" cy="9605715"/>
            <a:chOff x="0" y="0"/>
            <a:chExt cx="6888201" cy="12807620"/>
          </a:xfrm>
        </p:grpSpPr>
        <p:sp>
          <p:nvSpPr>
            <p:cNvPr name="Freeform 5" id="5"/>
            <p:cNvSpPr/>
            <p:nvPr/>
          </p:nvSpPr>
          <p:spPr>
            <a:xfrm flipH="false" flipV="false" rot="0">
              <a:off x="25400" y="25400"/>
              <a:ext cx="6837426" cy="12756769"/>
            </a:xfrm>
            <a:custGeom>
              <a:avLst/>
              <a:gdLst/>
              <a:ahLst/>
              <a:cxnLst/>
              <a:rect r="r" b="b" t="t" l="l"/>
              <a:pathLst>
                <a:path h="12756769" w="6837426">
                  <a:moveTo>
                    <a:pt x="0" y="0"/>
                  </a:moveTo>
                  <a:lnTo>
                    <a:pt x="6837426" y="0"/>
                  </a:lnTo>
                  <a:lnTo>
                    <a:pt x="6837426" y="12756769"/>
                  </a:lnTo>
                  <a:lnTo>
                    <a:pt x="0" y="12756769"/>
                  </a:lnTo>
                  <a:close/>
                </a:path>
              </a:pathLst>
            </a:custGeom>
            <a:solidFill>
              <a:srgbClr val="02313E"/>
            </a:solidFill>
            <a:ln w="12700">
              <a:solidFill>
                <a:srgbClr val="000000"/>
              </a:solidFill>
            </a:ln>
          </p:spPr>
        </p:sp>
        <p:sp>
          <p:nvSpPr>
            <p:cNvPr name="Freeform 6" id="6"/>
            <p:cNvSpPr/>
            <p:nvPr/>
          </p:nvSpPr>
          <p:spPr>
            <a:xfrm flipH="false" flipV="false" rot="0">
              <a:off x="0" y="0"/>
              <a:ext cx="6888226" cy="12807569"/>
            </a:xfrm>
            <a:custGeom>
              <a:avLst/>
              <a:gdLst/>
              <a:ahLst/>
              <a:cxnLst/>
              <a:rect r="r" b="b" t="t" l="l"/>
              <a:pathLst>
                <a:path h="12807569" w="6888226">
                  <a:moveTo>
                    <a:pt x="25400" y="0"/>
                  </a:moveTo>
                  <a:lnTo>
                    <a:pt x="6862826" y="0"/>
                  </a:lnTo>
                  <a:cubicBezTo>
                    <a:pt x="6876796" y="0"/>
                    <a:pt x="6888226" y="11430"/>
                    <a:pt x="6888226" y="25400"/>
                  </a:cubicBezTo>
                  <a:lnTo>
                    <a:pt x="6888226" y="12782169"/>
                  </a:lnTo>
                  <a:cubicBezTo>
                    <a:pt x="6888226" y="12796139"/>
                    <a:pt x="6876796" y="12807569"/>
                    <a:pt x="6862826" y="12807569"/>
                  </a:cubicBezTo>
                  <a:lnTo>
                    <a:pt x="25400" y="12807569"/>
                  </a:lnTo>
                  <a:cubicBezTo>
                    <a:pt x="11430" y="12807569"/>
                    <a:pt x="0" y="12796139"/>
                    <a:pt x="0" y="12782169"/>
                  </a:cubicBezTo>
                  <a:lnTo>
                    <a:pt x="0" y="25400"/>
                  </a:lnTo>
                  <a:cubicBezTo>
                    <a:pt x="0" y="11430"/>
                    <a:pt x="11430" y="0"/>
                    <a:pt x="25400" y="0"/>
                  </a:cubicBezTo>
                  <a:moveTo>
                    <a:pt x="25400" y="50800"/>
                  </a:moveTo>
                  <a:lnTo>
                    <a:pt x="25400" y="25400"/>
                  </a:lnTo>
                  <a:lnTo>
                    <a:pt x="50800" y="25400"/>
                  </a:lnTo>
                  <a:lnTo>
                    <a:pt x="50800" y="12782169"/>
                  </a:lnTo>
                  <a:lnTo>
                    <a:pt x="25400" y="12782169"/>
                  </a:lnTo>
                  <a:lnTo>
                    <a:pt x="25400" y="12756769"/>
                  </a:lnTo>
                  <a:lnTo>
                    <a:pt x="6862826" y="12756769"/>
                  </a:lnTo>
                  <a:lnTo>
                    <a:pt x="6862826" y="12782169"/>
                  </a:lnTo>
                  <a:lnTo>
                    <a:pt x="6837426" y="12782169"/>
                  </a:lnTo>
                  <a:lnTo>
                    <a:pt x="6837426" y="25400"/>
                  </a:lnTo>
                  <a:lnTo>
                    <a:pt x="6862826" y="25400"/>
                  </a:lnTo>
                  <a:lnTo>
                    <a:pt x="6862826" y="50800"/>
                  </a:lnTo>
                  <a:lnTo>
                    <a:pt x="25400" y="50800"/>
                  </a:lnTo>
                  <a:close/>
                </a:path>
              </a:pathLst>
            </a:custGeom>
            <a:solidFill>
              <a:srgbClr val="072428"/>
            </a:solidFill>
            <a:ln w="12700">
              <a:solidFill>
                <a:srgbClr val="000000"/>
              </a:solidFill>
            </a:ln>
          </p:spPr>
        </p:sp>
      </p:grpSp>
      <p:sp>
        <p:nvSpPr>
          <p:cNvPr name="Freeform 7" id="7"/>
          <p:cNvSpPr/>
          <p:nvPr/>
        </p:nvSpPr>
        <p:spPr>
          <a:xfrm flipH="false" flipV="false" rot="0">
            <a:off x="17972522" y="-19050"/>
            <a:ext cx="250374" cy="10325100"/>
          </a:xfrm>
          <a:custGeom>
            <a:avLst/>
            <a:gdLst/>
            <a:ahLst/>
            <a:cxnLst/>
            <a:rect r="r" b="b" t="t" l="l"/>
            <a:pathLst>
              <a:path h="10325100" w="250374">
                <a:moveTo>
                  <a:pt x="0" y="0"/>
                </a:moveTo>
                <a:lnTo>
                  <a:pt x="250375" y="0"/>
                </a:lnTo>
                <a:lnTo>
                  <a:pt x="250375" y="10325100"/>
                </a:lnTo>
                <a:lnTo>
                  <a:pt x="0" y="10325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7621669" y="-19050"/>
            <a:ext cx="250374" cy="10325100"/>
          </a:xfrm>
          <a:custGeom>
            <a:avLst/>
            <a:gdLst/>
            <a:ahLst/>
            <a:cxnLst/>
            <a:rect r="r" b="b" t="t" l="l"/>
            <a:pathLst>
              <a:path h="10325100" w="250374">
                <a:moveTo>
                  <a:pt x="0" y="0"/>
                </a:moveTo>
                <a:lnTo>
                  <a:pt x="250374" y="0"/>
                </a:lnTo>
                <a:lnTo>
                  <a:pt x="250374" y="10325100"/>
                </a:lnTo>
                <a:lnTo>
                  <a:pt x="0" y="10325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3894220" y="8935907"/>
            <a:ext cx="11543995" cy="2002613"/>
            <a:chOff x="0" y="0"/>
            <a:chExt cx="15391994" cy="2670150"/>
          </a:xfrm>
        </p:grpSpPr>
        <p:sp>
          <p:nvSpPr>
            <p:cNvPr name="Freeform 10" id="10"/>
            <p:cNvSpPr/>
            <p:nvPr/>
          </p:nvSpPr>
          <p:spPr>
            <a:xfrm flipH="false" flipV="false" rot="0">
              <a:off x="0" y="0"/>
              <a:ext cx="15391998" cy="2670150"/>
            </a:xfrm>
            <a:custGeom>
              <a:avLst/>
              <a:gdLst/>
              <a:ahLst/>
              <a:cxnLst/>
              <a:rect r="r" b="b" t="t" l="l"/>
              <a:pathLst>
                <a:path h="2670150" w="15391998">
                  <a:moveTo>
                    <a:pt x="0" y="0"/>
                  </a:moveTo>
                  <a:lnTo>
                    <a:pt x="15391998" y="0"/>
                  </a:lnTo>
                  <a:lnTo>
                    <a:pt x="15391998" y="2670150"/>
                  </a:lnTo>
                  <a:lnTo>
                    <a:pt x="0" y="2670150"/>
                  </a:lnTo>
                  <a:close/>
                </a:path>
              </a:pathLst>
            </a:custGeom>
            <a:solidFill>
              <a:srgbClr val="000000">
                <a:alpha val="0"/>
              </a:srgbClr>
            </a:solidFill>
            <a:ln w="12700">
              <a:solidFill>
                <a:srgbClr val="000000"/>
              </a:solidFill>
            </a:ln>
          </p:spPr>
        </p:sp>
        <p:sp>
          <p:nvSpPr>
            <p:cNvPr name="TextBox 11" id="11"/>
            <p:cNvSpPr txBox="true"/>
            <p:nvPr/>
          </p:nvSpPr>
          <p:spPr>
            <a:xfrm>
              <a:off x="0" y="-28575"/>
              <a:ext cx="15391994" cy="2698725"/>
            </a:xfrm>
            <a:prstGeom prst="rect">
              <a:avLst/>
            </a:prstGeom>
          </p:spPr>
          <p:txBody>
            <a:bodyPr anchor="ctr" rtlCol="false" tIns="0" lIns="0" bIns="0" rIns="0"/>
            <a:lstStyle/>
            <a:p>
              <a:pPr algn="ctr" marL="0" indent="0" lvl="0">
                <a:lnSpc>
                  <a:spcPts val="4800"/>
                </a:lnSpc>
                <a:spcBef>
                  <a:spcPct val="0"/>
                </a:spcBef>
              </a:pPr>
              <a:r>
                <a:rPr lang="en-US" b="true" sz="4000" strike="noStrike" u="none">
                  <a:solidFill>
                    <a:srgbClr val="000000"/>
                  </a:solidFill>
                  <a:latin typeface="Times New Roman Bold"/>
                  <a:ea typeface="Times New Roman Bold"/>
                  <a:cs typeface="Times New Roman Bold"/>
                  <a:sym typeface="Times New Roman Bold"/>
                </a:rPr>
                <a:t>IT22034304   |   FIRAZ M MN  |   25-26J-070</a:t>
              </a:r>
            </a:p>
          </p:txBody>
        </p:sp>
      </p:grpSp>
      <p:sp>
        <p:nvSpPr>
          <p:cNvPr name="Freeform 12" id="12" descr="AI, Artificial Intelligence or Actuarial Intelligence? – Axene Health ..."/>
          <p:cNvSpPr/>
          <p:nvPr/>
        </p:nvSpPr>
        <p:spPr>
          <a:xfrm flipH="false" flipV="false" rot="0">
            <a:off x="1915297" y="2849080"/>
            <a:ext cx="8016450" cy="5175799"/>
          </a:xfrm>
          <a:custGeom>
            <a:avLst/>
            <a:gdLst/>
            <a:ahLst/>
            <a:cxnLst/>
            <a:rect r="r" b="b" t="t" l="l"/>
            <a:pathLst>
              <a:path h="5175799" w="8016450">
                <a:moveTo>
                  <a:pt x="0" y="0"/>
                </a:moveTo>
                <a:lnTo>
                  <a:pt x="8016449" y="0"/>
                </a:lnTo>
                <a:lnTo>
                  <a:pt x="8016449" y="5175799"/>
                </a:lnTo>
                <a:lnTo>
                  <a:pt x="0" y="5175799"/>
                </a:lnTo>
                <a:lnTo>
                  <a:pt x="0" y="0"/>
                </a:lnTo>
                <a:close/>
              </a:path>
            </a:pathLst>
          </a:custGeom>
          <a:blipFill>
            <a:blip r:embed="rId5"/>
            <a:stretch>
              <a:fillRect l="-729" t="0" r="-729" b="0"/>
            </a:stretch>
          </a:blipFill>
        </p:spPr>
      </p:sp>
      <p:grpSp>
        <p:nvGrpSpPr>
          <p:cNvPr name="Group 13" id="13"/>
          <p:cNvGrpSpPr/>
          <p:nvPr/>
        </p:nvGrpSpPr>
        <p:grpSpPr>
          <a:xfrm rot="0">
            <a:off x="176005" y="173728"/>
            <a:ext cx="1709945" cy="170994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5" id="15"/>
          <p:cNvSpPr/>
          <p:nvPr/>
        </p:nvSpPr>
        <p:spPr>
          <a:xfrm flipH="false" flipV="false" rot="0">
            <a:off x="14052711" y="800157"/>
            <a:ext cx="3206589" cy="3379556"/>
          </a:xfrm>
          <a:custGeom>
            <a:avLst/>
            <a:gdLst/>
            <a:ahLst/>
            <a:cxnLst/>
            <a:rect r="r" b="b" t="t" l="l"/>
            <a:pathLst>
              <a:path h="3379556" w="3206589">
                <a:moveTo>
                  <a:pt x="0" y="0"/>
                </a:moveTo>
                <a:lnTo>
                  <a:pt x="3206589" y="0"/>
                </a:lnTo>
                <a:lnTo>
                  <a:pt x="3206589" y="3379556"/>
                </a:lnTo>
                <a:lnTo>
                  <a:pt x="0" y="3379556"/>
                </a:lnTo>
                <a:lnTo>
                  <a:pt x="0" y="0"/>
                </a:lnTo>
                <a:close/>
              </a:path>
            </a:pathLst>
          </a:custGeom>
          <a:blipFill>
            <a:blip r:embed="rId7"/>
            <a:stretch>
              <a:fillRect l="0" t="-4504" r="0" b="-17708"/>
            </a:stretch>
          </a:blipFill>
        </p:spPr>
      </p:sp>
      <p:sp>
        <p:nvSpPr>
          <p:cNvPr name="TextBox 16" id="16"/>
          <p:cNvSpPr txBox="true"/>
          <p:nvPr/>
        </p:nvSpPr>
        <p:spPr>
          <a:xfrm rot="0">
            <a:off x="13211823" y="6728460"/>
            <a:ext cx="4414514" cy="1552966"/>
          </a:xfrm>
          <a:prstGeom prst="rect">
            <a:avLst/>
          </a:prstGeom>
        </p:spPr>
        <p:txBody>
          <a:bodyPr anchor="t" rtlCol="false" tIns="0" lIns="0" bIns="0" rIns="0">
            <a:spAutoFit/>
          </a:bodyPr>
          <a:lstStyle/>
          <a:p>
            <a:pPr algn="ctr">
              <a:lnSpc>
                <a:spcPts val="5759"/>
              </a:lnSpc>
            </a:pPr>
            <a:r>
              <a:rPr lang="en-US" sz="4800" b="true">
                <a:solidFill>
                  <a:srgbClr val="FFFFFF"/>
                </a:solidFill>
                <a:latin typeface="Times New Roman Bold"/>
                <a:ea typeface="Times New Roman Bold"/>
                <a:cs typeface="Times New Roman Bold"/>
                <a:sym typeface="Times New Roman Bold"/>
              </a:rPr>
              <a:t>FIRAZ M MN</a:t>
            </a:r>
          </a:p>
          <a:p>
            <a:pPr algn="ctr">
              <a:lnSpc>
                <a:spcPts val="5759"/>
              </a:lnSpc>
            </a:pPr>
            <a:r>
              <a:rPr lang="en-US" sz="4800" b="true">
                <a:solidFill>
                  <a:srgbClr val="FFFFFF"/>
                </a:solidFill>
                <a:latin typeface="Times New Roman Bold"/>
                <a:ea typeface="Times New Roman Bold"/>
                <a:cs typeface="Times New Roman Bold"/>
                <a:sym typeface="Times New Roman Bold"/>
              </a:rPr>
              <a:t> IT22034304</a:t>
            </a:r>
            <a:r>
              <a:rPr lang="en-US" sz="4800" b="true">
                <a:solidFill>
                  <a:srgbClr val="0D0D0D"/>
                </a:solidFill>
                <a:latin typeface="Times New Roman Bold"/>
                <a:ea typeface="Times New Roman Bold"/>
                <a:cs typeface="Times New Roman Bold"/>
                <a:sym typeface="Times New Roman Bold"/>
              </a:rPr>
              <a:t> </a:t>
            </a:r>
          </a:p>
        </p:txBody>
      </p:sp>
      <p:sp>
        <p:nvSpPr>
          <p:cNvPr name="TextBox 17" id="17"/>
          <p:cNvSpPr txBox="true"/>
          <p:nvPr/>
        </p:nvSpPr>
        <p:spPr>
          <a:xfrm rot="0">
            <a:off x="13214699" y="8350748"/>
            <a:ext cx="4719657" cy="481613"/>
          </a:xfrm>
          <a:prstGeom prst="rect">
            <a:avLst/>
          </a:prstGeom>
        </p:spPr>
        <p:txBody>
          <a:bodyPr anchor="t" rtlCol="false" tIns="0" lIns="0" bIns="0" rIns="0">
            <a:spAutoFit/>
          </a:bodyPr>
          <a:lstStyle/>
          <a:p>
            <a:pPr algn="l">
              <a:lnSpc>
                <a:spcPts val="3240"/>
              </a:lnSpc>
            </a:pPr>
            <a:r>
              <a:rPr lang="en-US" sz="2700">
                <a:solidFill>
                  <a:srgbClr val="B3EAF2"/>
                </a:solidFill>
                <a:latin typeface="Cambria"/>
                <a:ea typeface="Cambria"/>
                <a:cs typeface="Cambria"/>
                <a:sym typeface="Cambria"/>
              </a:rPr>
              <a:t>Cyber security specialization</a:t>
            </a:r>
          </a:p>
        </p:txBody>
      </p:sp>
      <p:sp>
        <p:nvSpPr>
          <p:cNvPr name="TextBox 18" id="18"/>
          <p:cNvSpPr txBox="true"/>
          <p:nvPr/>
        </p:nvSpPr>
        <p:spPr>
          <a:xfrm rot="0">
            <a:off x="627770" y="8542087"/>
            <a:ext cx="11971020" cy="481613"/>
          </a:xfrm>
          <a:prstGeom prst="rect">
            <a:avLst/>
          </a:prstGeom>
        </p:spPr>
        <p:txBody>
          <a:bodyPr anchor="t" rtlCol="false" tIns="0" lIns="0" bIns="0" rIns="0">
            <a:spAutoFit/>
          </a:bodyPr>
          <a:lstStyle/>
          <a:p>
            <a:pPr algn="l">
              <a:lnSpc>
                <a:spcPts val="3240"/>
              </a:lnSpc>
            </a:pPr>
            <a:r>
              <a:rPr lang="en-US" sz="2700" b="true">
                <a:solidFill>
                  <a:srgbClr val="000000"/>
                </a:solidFill>
                <a:latin typeface="Cambria Bold"/>
                <a:ea typeface="Cambria Bold"/>
                <a:cs typeface="Cambria Bold"/>
                <a:sym typeface="Cambria Bold"/>
              </a:rPr>
              <a:t>Real-Time SIEM-Based Cybersecurity Framework for IoMT Environments</a:t>
            </a:r>
          </a:p>
        </p:txBody>
      </p:sp>
      <p:sp>
        <p:nvSpPr>
          <p:cNvPr name="Freeform 19" id="19"/>
          <p:cNvSpPr/>
          <p:nvPr/>
        </p:nvSpPr>
        <p:spPr>
          <a:xfrm flipH="false" flipV="false" rot="0">
            <a:off x="2379140" y="470450"/>
            <a:ext cx="9672190" cy="1310060"/>
          </a:xfrm>
          <a:custGeom>
            <a:avLst/>
            <a:gdLst/>
            <a:ahLst/>
            <a:cxnLst/>
            <a:rect r="r" b="b" t="t" l="l"/>
            <a:pathLst>
              <a:path h="1310060" w="9672190">
                <a:moveTo>
                  <a:pt x="0" y="0"/>
                </a:moveTo>
                <a:lnTo>
                  <a:pt x="9672190" y="0"/>
                </a:lnTo>
                <a:lnTo>
                  <a:pt x="9672190" y="1310060"/>
                </a:lnTo>
                <a:lnTo>
                  <a:pt x="0" y="1310060"/>
                </a:lnTo>
                <a:lnTo>
                  <a:pt x="0" y="0"/>
                </a:lnTo>
                <a:close/>
              </a:path>
            </a:pathLst>
          </a:custGeom>
          <a:blipFill>
            <a:blip r:embed="rId8">
              <a:extLst>
                <a:ext uri="{96DAC541-7B7A-43D3-8B79-37D633B846F1}">
                  <asvg:svgBlip xmlns:asvg="http://schemas.microsoft.com/office/drawing/2016/SVG/main" r:embed="rId9"/>
                </a:ext>
              </a:extLst>
            </a:blip>
            <a:stretch>
              <a:fillRect l="0" t="-450957" r="-41634" b="-20251"/>
            </a:stretch>
          </a:blipFill>
          <a:ln w="76200" cap="sq">
            <a:solidFill>
              <a:srgbClr val="000000"/>
            </a:solidFill>
            <a:prstDash val="solid"/>
            <a:miter/>
          </a:ln>
        </p:spPr>
      </p:sp>
      <p:sp>
        <p:nvSpPr>
          <p:cNvPr name="TextBox 20" id="20"/>
          <p:cNvSpPr txBox="true"/>
          <p:nvPr/>
        </p:nvSpPr>
        <p:spPr>
          <a:xfrm rot="0">
            <a:off x="2823612" y="619125"/>
            <a:ext cx="8743712" cy="847725"/>
          </a:xfrm>
          <a:prstGeom prst="rect">
            <a:avLst/>
          </a:prstGeom>
        </p:spPr>
        <p:txBody>
          <a:bodyPr anchor="t" rtlCol="false" tIns="0" lIns="0" bIns="0" rIns="0">
            <a:spAutoFit/>
          </a:bodyPr>
          <a:lstStyle/>
          <a:p>
            <a:pPr algn="ctr" marL="0" indent="0" lvl="0">
              <a:lnSpc>
                <a:spcPts val="6480"/>
              </a:lnSpc>
              <a:spcBef>
                <a:spcPct val="0"/>
              </a:spcBef>
            </a:pPr>
            <a:r>
              <a:rPr lang="en-US" b="true" sz="5400" strike="noStrike" u="none">
                <a:solidFill>
                  <a:srgbClr val="0D0D0D"/>
                </a:solidFill>
                <a:latin typeface="Times New Roman Bold"/>
                <a:ea typeface="Times New Roman Bold"/>
                <a:cs typeface="Times New Roman Bold"/>
                <a:sym typeface="Times New Roman Bold"/>
              </a:rPr>
              <a:t>AI Threat Intelligence Engine</a:t>
            </a:r>
          </a:p>
        </p:txBody>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FFFFFF">
                <a:alpha val="100000"/>
              </a:srgbClr>
            </a:gs>
            <a:gs pos="74000">
              <a:srgbClr val="FFFFFF">
                <a:alpha val="100000"/>
              </a:srgbClr>
            </a:gs>
            <a:gs pos="83000">
              <a:srgbClr val="D9D9D9">
                <a:alpha val="100000"/>
              </a:srgbClr>
            </a:gs>
            <a:gs pos="100000">
              <a:srgbClr val="808080">
                <a:alpha val="100000"/>
              </a:srgbClr>
            </a:gs>
          </a:gsLst>
          <a:path path="circle">
            <a:fillToRect l="100000" r="0" t="100000" b="0"/>
          </a:path>
          <a:tileRect r="-100000" l="0" b="-100000" t="0"/>
        </a:gradFill>
      </p:bgPr>
    </p:bg>
    <p:spTree>
      <p:nvGrpSpPr>
        <p:cNvPr id="1" name=""/>
        <p:cNvGrpSpPr/>
        <p:nvPr/>
      </p:nvGrpSpPr>
      <p:grpSpPr>
        <a:xfrm>
          <a:off x="0" y="0"/>
          <a:ext cx="0" cy="0"/>
          <a:chOff x="0" y="0"/>
          <a:chExt cx="0" cy="0"/>
        </a:xfrm>
      </p:grpSpPr>
      <p:sp>
        <p:nvSpPr>
          <p:cNvPr name="TextBox 2" id="2"/>
          <p:cNvSpPr txBox="true"/>
          <p:nvPr/>
        </p:nvSpPr>
        <p:spPr>
          <a:xfrm rot="0">
            <a:off x="4553818" y="552133"/>
            <a:ext cx="9180364" cy="828675"/>
          </a:xfrm>
          <a:prstGeom prst="rect">
            <a:avLst/>
          </a:prstGeom>
        </p:spPr>
        <p:txBody>
          <a:bodyPr anchor="t" rtlCol="false" tIns="0" lIns="0" bIns="0" rIns="0">
            <a:spAutoFit/>
          </a:bodyPr>
          <a:lstStyle/>
          <a:p>
            <a:pPr algn="ctr">
              <a:lnSpc>
                <a:spcPts val="6360"/>
              </a:lnSpc>
              <a:spcBef>
                <a:spcPct val="0"/>
              </a:spcBef>
            </a:pPr>
            <a:r>
              <a:rPr lang="en-US" b="true" sz="5300">
                <a:solidFill>
                  <a:srgbClr val="661414"/>
                </a:solidFill>
                <a:latin typeface="Times New Roman Bold"/>
                <a:ea typeface="Times New Roman Bold"/>
                <a:cs typeface="Times New Roman Bold"/>
                <a:sym typeface="Times New Roman Bold"/>
              </a:rPr>
              <a:t>Sub Problem and Solution</a:t>
            </a:r>
          </a:p>
        </p:txBody>
      </p:sp>
      <p:sp>
        <p:nvSpPr>
          <p:cNvPr name="TextBox 3" id="3"/>
          <p:cNvSpPr txBox="true"/>
          <p:nvPr/>
        </p:nvSpPr>
        <p:spPr>
          <a:xfrm rot="0">
            <a:off x="5043780" y="1838008"/>
            <a:ext cx="11558929" cy="9429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No specific SIEM based framework including AI-TI systems are available to be found which learns IOMT device logs with MQTT/WIFI protocols </a:t>
            </a:r>
          </a:p>
        </p:txBody>
      </p:sp>
      <p:sp>
        <p:nvSpPr>
          <p:cNvPr name="TextBox 4" id="4"/>
          <p:cNvSpPr txBox="true"/>
          <p:nvPr/>
        </p:nvSpPr>
        <p:spPr>
          <a:xfrm rot="0">
            <a:off x="1833439" y="2028508"/>
            <a:ext cx="1663237" cy="561975"/>
          </a:xfrm>
          <a:prstGeom prst="rect">
            <a:avLst/>
          </a:prstGeom>
        </p:spPr>
        <p:txBody>
          <a:bodyPr anchor="t" rtlCol="false" tIns="0" lIns="0" bIns="0" rIns="0">
            <a:spAutoFit/>
          </a:bodyPr>
          <a:lstStyle/>
          <a:p>
            <a:pPr algn="ctr">
              <a:lnSpc>
                <a:spcPts val="4200"/>
              </a:lnSpc>
              <a:spcBef>
                <a:spcPct val="0"/>
              </a:spcBef>
            </a:pPr>
            <a:r>
              <a:rPr lang="en-US" b="true" sz="3500">
                <a:solidFill>
                  <a:srgbClr val="00357A"/>
                </a:solidFill>
                <a:latin typeface="Times New Roman Bold"/>
                <a:ea typeface="Times New Roman Bold"/>
                <a:cs typeface="Times New Roman Bold"/>
                <a:sym typeface="Times New Roman Bold"/>
              </a:rPr>
              <a:t>Problem</a:t>
            </a:r>
          </a:p>
        </p:txBody>
      </p:sp>
      <p:sp>
        <p:nvSpPr>
          <p:cNvPr name="TextBox 5" id="5"/>
          <p:cNvSpPr txBox="true"/>
          <p:nvPr/>
        </p:nvSpPr>
        <p:spPr>
          <a:xfrm rot="0">
            <a:off x="5034255" y="3514091"/>
            <a:ext cx="11558929" cy="14001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The AI Threat Intelligence Engine applies a Random Forest–based machine learning model to IoMT network traffic to distinguish benign and attack behavior.</a:t>
            </a:r>
          </a:p>
        </p:txBody>
      </p:sp>
      <p:sp>
        <p:nvSpPr>
          <p:cNvPr name="TextBox 6" id="6"/>
          <p:cNvSpPr txBox="true"/>
          <p:nvPr/>
        </p:nvSpPr>
        <p:spPr>
          <a:xfrm rot="0">
            <a:off x="1833439" y="3857149"/>
            <a:ext cx="1663237" cy="561975"/>
          </a:xfrm>
          <a:prstGeom prst="rect">
            <a:avLst/>
          </a:prstGeom>
        </p:spPr>
        <p:txBody>
          <a:bodyPr anchor="t" rtlCol="false" tIns="0" lIns="0" bIns="0" rIns="0">
            <a:spAutoFit/>
          </a:bodyPr>
          <a:lstStyle/>
          <a:p>
            <a:pPr algn="ctr">
              <a:lnSpc>
                <a:spcPts val="4200"/>
              </a:lnSpc>
              <a:spcBef>
                <a:spcPct val="0"/>
              </a:spcBef>
            </a:pPr>
            <a:r>
              <a:rPr lang="en-US" b="true" sz="3500">
                <a:solidFill>
                  <a:srgbClr val="00357A"/>
                </a:solidFill>
                <a:latin typeface="Times New Roman Bold"/>
                <a:ea typeface="Times New Roman Bold"/>
                <a:cs typeface="Times New Roman Bold"/>
                <a:sym typeface="Times New Roman Bold"/>
              </a:rPr>
              <a:t>S</a:t>
            </a:r>
            <a:r>
              <a:rPr lang="en-US" b="true" sz="3500">
                <a:solidFill>
                  <a:srgbClr val="00357A"/>
                </a:solidFill>
                <a:latin typeface="Times New Roman Bold"/>
                <a:ea typeface="Times New Roman Bold"/>
                <a:cs typeface="Times New Roman Bold"/>
                <a:sym typeface="Times New Roman Bold"/>
              </a:rPr>
              <a:t>olution</a:t>
            </a:r>
          </a:p>
        </p:txBody>
      </p:sp>
      <p:sp>
        <p:nvSpPr>
          <p:cNvPr name="TextBox 7" id="7"/>
          <p:cNvSpPr txBox="true"/>
          <p:nvPr/>
        </p:nvSpPr>
        <p:spPr>
          <a:xfrm rot="0">
            <a:off x="5034255" y="5342891"/>
            <a:ext cx="11558929" cy="14001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Build an </a:t>
            </a:r>
            <a:r>
              <a:rPr lang="en-US" sz="3000">
                <a:solidFill>
                  <a:srgbClr val="000000"/>
                </a:solidFill>
                <a:latin typeface="Times New Roman"/>
                <a:ea typeface="Times New Roman"/>
                <a:cs typeface="Times New Roman"/>
                <a:sym typeface="Times New Roman"/>
              </a:rPr>
              <a:t>accurate, lightweight, and device-compatible AI-TI (attack probabilities and anomaly scores) from IoMT network traffic and deliver it to AICE which should be able to integrate.</a:t>
            </a:r>
          </a:p>
        </p:txBody>
      </p:sp>
      <p:sp>
        <p:nvSpPr>
          <p:cNvPr name="TextBox 8" id="8"/>
          <p:cNvSpPr txBox="true"/>
          <p:nvPr/>
        </p:nvSpPr>
        <p:spPr>
          <a:xfrm rot="0">
            <a:off x="1833439" y="5685791"/>
            <a:ext cx="1663237" cy="561975"/>
          </a:xfrm>
          <a:prstGeom prst="rect">
            <a:avLst/>
          </a:prstGeom>
        </p:spPr>
        <p:txBody>
          <a:bodyPr anchor="t" rtlCol="false" tIns="0" lIns="0" bIns="0" rIns="0">
            <a:spAutoFit/>
          </a:bodyPr>
          <a:lstStyle/>
          <a:p>
            <a:pPr algn="ctr">
              <a:lnSpc>
                <a:spcPts val="4200"/>
              </a:lnSpc>
              <a:spcBef>
                <a:spcPct val="0"/>
              </a:spcBef>
            </a:pPr>
            <a:r>
              <a:rPr lang="en-US" b="true" sz="3500">
                <a:solidFill>
                  <a:srgbClr val="00357A"/>
                </a:solidFill>
                <a:latin typeface="Times New Roman Bold"/>
                <a:ea typeface="Times New Roman Bold"/>
                <a:cs typeface="Times New Roman Bold"/>
                <a:sym typeface="Times New Roman Bold"/>
              </a:rPr>
              <a:t>G</a:t>
            </a:r>
            <a:r>
              <a:rPr lang="en-US" b="true" sz="3500">
                <a:solidFill>
                  <a:srgbClr val="00357A"/>
                </a:solidFill>
                <a:latin typeface="Times New Roman Bold"/>
                <a:ea typeface="Times New Roman Bold"/>
                <a:cs typeface="Times New Roman Bold"/>
                <a:sym typeface="Times New Roman Bold"/>
              </a:rPr>
              <a:t>oal</a:t>
            </a:r>
          </a:p>
        </p:txBody>
      </p:sp>
      <p:sp>
        <p:nvSpPr>
          <p:cNvPr name="TextBox 9" id="9"/>
          <p:cNvSpPr txBox="true"/>
          <p:nvPr/>
        </p:nvSpPr>
        <p:spPr>
          <a:xfrm rot="0">
            <a:off x="5034255" y="7143116"/>
            <a:ext cx="11558929" cy="1400175"/>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a:ea typeface="Times New Roman"/>
                <a:cs typeface="Times New Roman"/>
                <a:sym typeface="Times New Roman"/>
              </a:rPr>
              <a:t>Compl</a:t>
            </a:r>
            <a:r>
              <a:rPr lang="en-US" sz="3000">
                <a:solidFill>
                  <a:srgbClr val="000000"/>
                </a:solidFill>
                <a:latin typeface="Times New Roman"/>
                <a:ea typeface="Times New Roman"/>
                <a:cs typeface="Times New Roman"/>
                <a:sym typeface="Times New Roman"/>
              </a:rPr>
              <a:t>eted a hybrid AI TI Engine that generates Random-Forest based attack probabilities and Isolation-Forest based anomaly scores from IoMT traffic and produces AICE-ready intelligence outputs.</a:t>
            </a:r>
          </a:p>
        </p:txBody>
      </p:sp>
      <p:sp>
        <p:nvSpPr>
          <p:cNvPr name="TextBox 10" id="10"/>
          <p:cNvSpPr txBox="true"/>
          <p:nvPr/>
        </p:nvSpPr>
        <p:spPr>
          <a:xfrm rot="0">
            <a:off x="1271216" y="7295516"/>
            <a:ext cx="2787683" cy="561975"/>
          </a:xfrm>
          <a:prstGeom prst="rect">
            <a:avLst/>
          </a:prstGeom>
        </p:spPr>
        <p:txBody>
          <a:bodyPr anchor="t" rtlCol="false" tIns="0" lIns="0" bIns="0" rIns="0">
            <a:spAutoFit/>
          </a:bodyPr>
          <a:lstStyle/>
          <a:p>
            <a:pPr algn="ctr">
              <a:lnSpc>
                <a:spcPts val="4200"/>
              </a:lnSpc>
              <a:spcBef>
                <a:spcPct val="0"/>
              </a:spcBef>
            </a:pPr>
            <a:r>
              <a:rPr lang="en-US" b="true" sz="3500">
                <a:solidFill>
                  <a:srgbClr val="00357A"/>
                </a:solidFill>
                <a:latin typeface="Times New Roman Bold"/>
                <a:ea typeface="Times New Roman Bold"/>
                <a:cs typeface="Times New Roman Bold"/>
                <a:sym typeface="Times New Roman Bold"/>
              </a:rPr>
              <a:t>Current stage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20DB7DB36DD49BC8150064CF95DD9" ma:contentTypeVersion="13" ma:contentTypeDescription="Create a new document." ma:contentTypeScope="" ma:versionID="c48e4f147fbfcc35a76b22813172a650">
  <xsd:schema xmlns:xsd="http://www.w3.org/2001/XMLSchema" xmlns:xs="http://www.w3.org/2001/XMLSchema" xmlns:p="http://schemas.microsoft.com/office/2006/metadata/properties" xmlns:ns2="b315195e-671e-423b-bef2-4f1205612242" xmlns:ns3="db72c12f-87a4-44ab-bbc5-4cc8306b158a" targetNamespace="http://schemas.microsoft.com/office/2006/metadata/properties" ma:root="true" ma:fieldsID="348c77cf9af5ee6cf2ae546677978010" ns2:_="" ns3:_="">
    <xsd:import namespace="b315195e-671e-423b-bef2-4f120561224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5195e-671e-423b-bef2-4f1205612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5195e-671e-423b-bef2-4f1205612242">
      <Terms xmlns="http://schemas.microsoft.com/office/infopath/2007/PartnerControls"/>
    </lcf76f155ced4ddcb4097134ff3c332f>
    <TaxCatchAll xmlns="db72c12f-87a4-44ab-bbc5-4cc8306b158a" xsi:nil="true"/>
  </documentManagement>
</p:properties>
</file>

<file path=customXml/itemProps1.xml><?xml version="1.0" encoding="utf-8"?>
<ds:datastoreItem xmlns:ds="http://schemas.openxmlformats.org/officeDocument/2006/customXml" ds:itemID="{BB45AF39-1CA4-43BC-A193-F1CF3659FBE4}"/>
</file>

<file path=customXml/itemProps2.xml><?xml version="1.0" encoding="utf-8"?>
<ds:datastoreItem xmlns:ds="http://schemas.openxmlformats.org/officeDocument/2006/customXml" ds:itemID="{58190B94-65CB-4C68-946D-C60E636614D8}"/>
</file>

<file path=customXml/itemProps3.xml><?xml version="1.0" encoding="utf-8"?>
<ds:datastoreItem xmlns:ds="http://schemas.openxmlformats.org/officeDocument/2006/customXml" ds:itemID="{300871ED-EEB0-4296-BEA9-F6EDFA268F3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PP1 - Presentation.pptx</dc:title>
  <cp:revision>1</cp:revision>
  <dcterms:created xsi:type="dcterms:W3CDTF">2006-08-16T00:00:00Z</dcterms:created>
  <dcterms:modified xsi:type="dcterms:W3CDTF">2011-08-01T06:04:30Z</dcterms:modified>
  <dc:identifier>DAG9Yen8B-g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0x0101008DC20DB7DB36DD49BC8150064CF95DD9</vt:lpwstr>
  </property>
</Properties>
</file>